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60" r:id="rId5"/>
    <p:sldId id="257" r:id="rId6"/>
    <p:sldId id="258" r:id="rId7"/>
    <p:sldId id="259" r:id="rId8"/>
    <p:sldId id="265" r:id="rId9"/>
    <p:sldId id="261" r:id="rId10"/>
    <p:sldId id="262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4"/>
    <p:restoredTop sz="94677"/>
  </p:normalViewPr>
  <p:slideViewPr>
    <p:cSldViewPr snapToGrid="0" snapToObjects="1">
      <p:cViewPr varScale="1">
        <p:scale>
          <a:sx n="214" d="100"/>
          <a:sy n="214" d="100"/>
        </p:scale>
        <p:origin x="2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8F43A-CE04-8E42-AC85-C90FD0C2D1A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4A0B1-1879-B84B-B347-2D2984A494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94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4A0B1-1879-B84B-B347-2D2984A4947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740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4A0B1-1879-B84B-B347-2D2984A4947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3622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4A0B1-1879-B84B-B347-2D2984A4947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6106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69EFED-80F7-2942-B434-68E3EC53F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724F104-86DD-9A4E-AEE3-D6A029243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333697-578D-F643-AFCE-1E3433118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287640-0056-0942-90B9-A8AFA6FF8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ADB138-ED52-CF48-8601-9BC31668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54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CDAAD5-4FBB-D545-833D-DDBA7831B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9DABEB-F4DC-8A49-A9CC-D538DEE955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9D0A8E-F729-8048-8156-40DD704BB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27EB2A-92B9-FE40-B656-BBEB372F3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F0B8F4-3782-A640-A4A7-7E8D549CF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80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6C9DFEB-9E3A-C54A-8DAC-7F49E2A6A5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1C25C7E-1DA3-0642-8E20-3483D0987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06DDF2F-0AF8-E149-8286-7589D6E0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993D4D6-0F1B-4441-A745-1B5B5214E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AF9F7A4-AECB-4C4E-B5FA-022D4BF7A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4416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FAE240-F731-4541-84A4-C822DEAA3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F718D7-134C-8349-AD4C-21C006546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ADBF685-8519-2F44-93C6-7AD4B2AB0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FA4631-ADF6-C648-8FE3-58381CFDD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346F6C-BED3-304F-A277-673DF94B9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83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27DF07-6DCE-2A4E-908E-F18074E21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CF3F5C6-93D3-424A-A190-BE13B5701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0154B6-52CA-7943-B272-9C7830FB9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2ACCCC-026C-484E-BCFB-0073FF9BC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68DC73-D124-CF4B-8E1F-9B46D36C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331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BBD8D5-42F6-0145-AACA-A0A700B2F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A3232D-E16A-2148-B6F2-876BFC72C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B61DEA3-B26D-CE46-AF1E-F0E158FD0C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9C75928-4956-784C-AC35-A84C286AE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5F0F982-79FA-7E4E-B1ED-B020DCCA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3B7FF05-94BA-104E-9B7B-16B76A458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983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13BBD1-52FE-4D47-B55A-41A9A8B53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B5BDAAE-A297-8D4D-82BA-3E427AB19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D7DBCE5-C721-2944-B47E-9BCD2820A8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11B896A-2507-F149-AB20-91AE059F40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54305C6-8D46-E24B-B598-4749C3F447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34AA550-84A6-CE42-A9F7-A49A2D194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9F6577C-194B-9749-8A73-B7FDC3138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EE71869-C5DE-3349-84B3-220EF9F29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5484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7D7EBF-968B-CE4E-838D-4017D7690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C20582A-390B-554C-A4F8-230E9CDB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9BCC2F9-4205-D640-8A7D-5819B9AF2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49BF9CA-66F3-2F4A-9C52-B9199856A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8463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F2029B4-366B-884F-A7C9-6B9A221CA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078CFD3-7381-8B44-AF8A-68AD023E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AF2290A-E36D-2D4B-B4F5-E0CE6E14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0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F47AE3-036F-D848-9A30-16FDA2733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4C5D46D-A808-754C-81BA-0B9304E28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2C38158-C5D9-0943-8AF0-DE56242EA9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97EA611-C970-7449-B4BF-A4BF05171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A33AC84-B858-7C41-98BB-57CA0C9B3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893620-9334-3247-BE6E-175C20631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467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190EC5-9453-6E41-A2DF-9BF780DB8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AE6D3D-089F-7949-8A52-867BEAD73F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6E053E-47EB-3D4B-B52D-52944BD760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3170EC-4A7C-0245-A0B0-5DCCD8458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058CB98-BD4C-AD4C-B02F-2B7D8CCDE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CDD637C-2992-294C-85AF-E8934138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038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025194B-3B3C-F74D-982B-8C5CC037C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03A198A-FBFC-134D-B704-0B72160C5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320DB7-8254-9B4E-9983-B8AFF822F4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18053-6C47-9C45-BC91-43B69B5CE17F}" type="datetimeFigureOut">
              <a:rPr kumimoji="1" lang="ja-JP" altLang="en-US" smtClean="0"/>
              <a:t>2020/11/23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D0F211-C640-0644-8517-CE9C763F0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2BFA3B-4DCA-D34E-8F87-4C9D0C0A5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13CE8-EEE9-394D-AAA2-05788C37E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928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B6770B7-8E50-2C47-BC09-C6BF9FF7F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8732"/>
            <a:ext cx="6094324" cy="789716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6A4708E-9CFD-7844-9E77-F5BAD7AFD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324" y="-148732"/>
            <a:ext cx="6267091" cy="83536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D9977EF-D82F-4849-B945-7EC4F397A0CF}"/>
              </a:ext>
            </a:extLst>
          </p:cNvPr>
          <p:cNvSpPr/>
          <p:nvPr/>
        </p:nvSpPr>
        <p:spPr>
          <a:xfrm>
            <a:off x="6094324" y="-148732"/>
            <a:ext cx="132856" cy="8158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74F5859-1074-0B49-B8FB-DF210DBAFB0F}"/>
              </a:ext>
            </a:extLst>
          </p:cNvPr>
          <p:cNvSpPr txBox="1"/>
          <p:nvPr/>
        </p:nvSpPr>
        <p:spPr>
          <a:xfrm>
            <a:off x="4019985" y="164386"/>
            <a:ext cx="3717684" cy="5847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3200" u="sng" dirty="0">
                <a:solidFill>
                  <a:schemeClr val="bg1"/>
                </a:solidFill>
              </a:rPr>
              <a:t>Parts arrangement</a:t>
            </a:r>
            <a:endParaRPr kumimoji="1" lang="ja-JP" altLang="en-US" sz="3200" u="sng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089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78BB9C84-0E58-2943-A422-25EE6AFC4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437" y="0"/>
            <a:ext cx="5857563" cy="330457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53B4531-9749-EA43-914F-8663E1BD5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437" y="3553429"/>
            <a:ext cx="5857563" cy="3304572"/>
          </a:xfrm>
          <a:prstGeom prst="rect">
            <a:avLst/>
          </a:prstGeom>
        </p:spPr>
      </p:pic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CEE5E71-E54E-8047-95F1-6BDB2C75D9C2}"/>
              </a:ext>
            </a:extLst>
          </p:cNvPr>
          <p:cNvCxnSpPr/>
          <p:nvPr/>
        </p:nvCxnSpPr>
        <p:spPr>
          <a:xfrm flipH="1">
            <a:off x="7152632" y="1569736"/>
            <a:ext cx="555585" cy="30383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984743F-D486-DB44-8D71-14C32EFD0272}"/>
              </a:ext>
            </a:extLst>
          </p:cNvPr>
          <p:cNvCxnSpPr/>
          <p:nvPr/>
        </p:nvCxnSpPr>
        <p:spPr>
          <a:xfrm flipH="1">
            <a:off x="7181207" y="1620536"/>
            <a:ext cx="555585" cy="30383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915C264B-7407-2943-A5D8-6A41465D00A7}"/>
              </a:ext>
            </a:extLst>
          </p:cNvPr>
          <p:cNvCxnSpPr>
            <a:cxnSpLocks/>
          </p:cNvCxnSpPr>
          <p:nvPr/>
        </p:nvCxnSpPr>
        <p:spPr>
          <a:xfrm flipH="1" flipV="1">
            <a:off x="10744664" y="5109931"/>
            <a:ext cx="523411" cy="3510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1B1B1407-B72E-F14D-8BB1-111A1A2D2016}"/>
              </a:ext>
            </a:extLst>
          </p:cNvPr>
          <p:cNvCxnSpPr>
            <a:cxnSpLocks/>
          </p:cNvCxnSpPr>
          <p:nvPr/>
        </p:nvCxnSpPr>
        <p:spPr>
          <a:xfrm flipH="1" flipV="1">
            <a:off x="10785939" y="5055956"/>
            <a:ext cx="523411" cy="3510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右矢印 16">
            <a:extLst>
              <a:ext uri="{FF2B5EF4-FFF2-40B4-BE49-F238E27FC236}">
                <a16:creationId xmlns:a16="http://schemas.microsoft.com/office/drawing/2014/main" id="{178A5543-FE53-0243-9802-90858ADF8C2A}"/>
              </a:ext>
            </a:extLst>
          </p:cNvPr>
          <p:cNvSpPr/>
          <p:nvPr/>
        </p:nvSpPr>
        <p:spPr>
          <a:xfrm rot="20705666">
            <a:off x="7634689" y="5140694"/>
            <a:ext cx="1768449" cy="704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Bend here</a:t>
            </a:r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912618B-B20C-7F47-88EF-393842A89615}"/>
              </a:ext>
            </a:extLst>
          </p:cNvPr>
          <p:cNvSpPr txBox="1"/>
          <p:nvPr/>
        </p:nvSpPr>
        <p:spPr>
          <a:xfrm>
            <a:off x="72985" y="1271723"/>
            <a:ext cx="62328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Make sure that </a:t>
            </a:r>
            <a:r>
              <a:rPr lang="en-US" altLang="ja-JP" sz="2400" dirty="0">
                <a:solidFill>
                  <a:srgbClr val="FF0000"/>
                </a:solidFill>
              </a:rPr>
              <a:t>gap at two dead points are same</a:t>
            </a:r>
            <a:r>
              <a:rPr lang="en-US" altLang="ja-JP" sz="2400" dirty="0"/>
              <a:t>. To tune it, use the balance of weights, or bend the pendulum by heating it with hair drier. Do not overheat.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Most 3D printer</a:t>
            </a:r>
            <a:br>
              <a:rPr lang="en-US" altLang="ja-JP" sz="2400" dirty="0"/>
            </a:br>
            <a:r>
              <a:rPr lang="en-US" altLang="ja-JP" sz="2400" dirty="0"/>
              <a:t>can not</a:t>
            </a:r>
            <a:br>
              <a:rPr lang="en-US" altLang="ja-JP" sz="2400" dirty="0"/>
            </a:br>
            <a:r>
              <a:rPr lang="en-US" altLang="ja-JP" sz="2400" dirty="0"/>
              <a:t>reproduce the </a:t>
            </a:r>
            <a:br>
              <a:rPr lang="en-US" altLang="ja-JP" sz="2400" dirty="0"/>
            </a:br>
            <a:r>
              <a:rPr lang="en-US" altLang="ja-JP" sz="2400" dirty="0"/>
              <a:t>precise shape</a:t>
            </a:r>
            <a:br>
              <a:rPr lang="en-US" altLang="ja-JP" sz="2400" dirty="0"/>
            </a:br>
            <a:r>
              <a:rPr lang="en-US" altLang="ja-JP" sz="2400" dirty="0"/>
              <a:t>of escapement.</a:t>
            </a:r>
            <a:br>
              <a:rPr lang="en-US" altLang="ja-JP" sz="2400" dirty="0"/>
            </a:br>
            <a:r>
              <a:rPr lang="en-US" altLang="ja-JP" sz="2400" dirty="0"/>
              <a:t>Carve the edge</a:t>
            </a:r>
            <a:br>
              <a:rPr lang="en-US" altLang="ja-JP" sz="2400" dirty="0"/>
            </a:br>
            <a:r>
              <a:rPr lang="en-US" altLang="ja-JP" sz="2400" dirty="0"/>
              <a:t>of pallets with </a:t>
            </a:r>
            <a:br>
              <a:rPr lang="en-US" altLang="ja-JP" sz="2400" dirty="0"/>
            </a:br>
            <a:r>
              <a:rPr lang="en-US" altLang="ja-JP" sz="2400" dirty="0"/>
              <a:t>sharp knife.</a:t>
            </a:r>
            <a:endParaRPr kumimoji="1" lang="ja-JP" altLang="en-US" sz="240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A9A38D0-803F-8A49-86E7-0A3D05011BCF}"/>
              </a:ext>
            </a:extLst>
          </p:cNvPr>
          <p:cNvSpPr txBox="1"/>
          <p:nvPr/>
        </p:nvSpPr>
        <p:spPr>
          <a:xfrm>
            <a:off x="524953" y="306729"/>
            <a:ext cx="3172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Pendulum tuning</a:t>
            </a:r>
            <a:endParaRPr kumimoji="1" lang="ja-JP" altLang="en-US" sz="2800" b="1" u="sng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B716D234-ABD3-0143-B60E-829B23CB89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7408" y="3553429"/>
            <a:ext cx="3170489" cy="314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6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B619622-06EF-704B-896A-F944CFB7C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85" y="0"/>
            <a:ext cx="5746715" cy="685800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8FCE6CD-077E-6043-8E32-3D129F8EADAB}"/>
              </a:ext>
            </a:extLst>
          </p:cNvPr>
          <p:cNvSpPr txBox="1"/>
          <p:nvPr/>
        </p:nvSpPr>
        <p:spPr>
          <a:xfrm>
            <a:off x="72986" y="1271723"/>
            <a:ext cx="626725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Balls are fed one by one, with geared feeding mechanism.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Main drum rota</a:t>
            </a:r>
            <a:r>
              <a:rPr lang="en-US" altLang="ja-JP" sz="2400" dirty="0"/>
              <a:t>tes ¼ of a circle per ball.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Eject rail rotates to switch the path of exiting ball.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Existence of next ball is sensed by a vertical lever.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ja-JP" altLang="en-US" sz="240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480692-8C1E-A94D-B905-1DD07292A2FD}"/>
              </a:ext>
            </a:extLst>
          </p:cNvPr>
          <p:cNvSpPr txBox="1"/>
          <p:nvPr/>
        </p:nvSpPr>
        <p:spPr>
          <a:xfrm>
            <a:off x="524953" y="306729"/>
            <a:ext cx="2803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Mechanism (1)</a:t>
            </a:r>
            <a:endParaRPr kumimoji="1" lang="ja-JP" altLang="en-US" sz="2800" b="1" u="sng"/>
          </a:p>
        </p:txBody>
      </p:sp>
      <p:sp>
        <p:nvSpPr>
          <p:cNvPr id="9" name="フリーフォーム 8">
            <a:extLst>
              <a:ext uri="{FF2B5EF4-FFF2-40B4-BE49-F238E27FC236}">
                <a16:creationId xmlns:a16="http://schemas.microsoft.com/office/drawing/2014/main" id="{59CC263C-A6E7-8340-A016-8FCBB0802479}"/>
              </a:ext>
            </a:extLst>
          </p:cNvPr>
          <p:cNvSpPr/>
          <p:nvPr/>
        </p:nvSpPr>
        <p:spPr>
          <a:xfrm>
            <a:off x="7666428" y="2016524"/>
            <a:ext cx="1277824" cy="3227651"/>
          </a:xfrm>
          <a:custGeom>
            <a:avLst/>
            <a:gdLst>
              <a:gd name="connsiteX0" fmla="*/ 18777 w 1276971"/>
              <a:gd name="connsiteY0" fmla="*/ 0 h 3300318"/>
              <a:gd name="connsiteX1" fmla="*/ 12721 w 1276971"/>
              <a:gd name="connsiteY1" fmla="*/ 211947 h 3300318"/>
              <a:gd name="connsiteX2" fmla="*/ 164112 w 1276971"/>
              <a:gd name="connsiteY2" fmla="*/ 484450 h 3300318"/>
              <a:gd name="connsiteX3" fmla="*/ 1005844 w 1276971"/>
              <a:gd name="connsiteY3" fmla="*/ 593452 h 3300318"/>
              <a:gd name="connsiteX4" fmla="*/ 1242014 w 1276971"/>
              <a:gd name="connsiteY4" fmla="*/ 811454 h 3300318"/>
              <a:gd name="connsiteX5" fmla="*/ 1260181 w 1276971"/>
              <a:gd name="connsiteY5" fmla="*/ 1096069 h 3300318"/>
              <a:gd name="connsiteX6" fmla="*/ 1090623 w 1276971"/>
              <a:gd name="connsiteY6" fmla="*/ 1326183 h 3300318"/>
              <a:gd name="connsiteX7" fmla="*/ 781786 w 1276971"/>
              <a:gd name="connsiteY7" fmla="*/ 2246638 h 3300318"/>
              <a:gd name="connsiteX8" fmla="*/ 1175402 w 1276971"/>
              <a:gd name="connsiteY8" fmla="*/ 3300318 h 3300318"/>
              <a:gd name="connsiteX0" fmla="*/ 13529 w 1271723"/>
              <a:gd name="connsiteY0" fmla="*/ 0 h 3300318"/>
              <a:gd name="connsiteX1" fmla="*/ 7473 w 1271723"/>
              <a:gd name="connsiteY1" fmla="*/ 211947 h 3300318"/>
              <a:gd name="connsiteX2" fmla="*/ 158864 w 1271723"/>
              <a:gd name="connsiteY2" fmla="*/ 484450 h 3300318"/>
              <a:gd name="connsiteX3" fmla="*/ 1000596 w 1271723"/>
              <a:gd name="connsiteY3" fmla="*/ 593452 h 3300318"/>
              <a:gd name="connsiteX4" fmla="*/ 1236766 w 1271723"/>
              <a:gd name="connsiteY4" fmla="*/ 811454 h 3300318"/>
              <a:gd name="connsiteX5" fmla="*/ 1254933 w 1271723"/>
              <a:gd name="connsiteY5" fmla="*/ 1096069 h 3300318"/>
              <a:gd name="connsiteX6" fmla="*/ 1085375 w 1271723"/>
              <a:gd name="connsiteY6" fmla="*/ 1326183 h 3300318"/>
              <a:gd name="connsiteX7" fmla="*/ 776538 w 1271723"/>
              <a:gd name="connsiteY7" fmla="*/ 2246638 h 3300318"/>
              <a:gd name="connsiteX8" fmla="*/ 1170154 w 1271723"/>
              <a:gd name="connsiteY8" fmla="*/ 3300318 h 3300318"/>
              <a:gd name="connsiteX0" fmla="*/ 0 w 1264250"/>
              <a:gd name="connsiteY0" fmla="*/ 0 h 3088371"/>
              <a:gd name="connsiteX1" fmla="*/ 151391 w 1264250"/>
              <a:gd name="connsiteY1" fmla="*/ 272503 h 3088371"/>
              <a:gd name="connsiteX2" fmla="*/ 993123 w 1264250"/>
              <a:gd name="connsiteY2" fmla="*/ 381505 h 3088371"/>
              <a:gd name="connsiteX3" fmla="*/ 1229293 w 1264250"/>
              <a:gd name="connsiteY3" fmla="*/ 599507 h 3088371"/>
              <a:gd name="connsiteX4" fmla="*/ 1247460 w 1264250"/>
              <a:gd name="connsiteY4" fmla="*/ 884122 h 3088371"/>
              <a:gd name="connsiteX5" fmla="*/ 1077902 w 1264250"/>
              <a:gd name="connsiteY5" fmla="*/ 1114236 h 3088371"/>
              <a:gd name="connsiteX6" fmla="*/ 769065 w 1264250"/>
              <a:gd name="connsiteY6" fmla="*/ 2034691 h 3088371"/>
              <a:gd name="connsiteX7" fmla="*/ 1162681 w 1264250"/>
              <a:gd name="connsiteY7" fmla="*/ 3088371 h 3088371"/>
              <a:gd name="connsiteX0" fmla="*/ 0 w 1270306"/>
              <a:gd name="connsiteY0" fmla="*/ 0 h 3227651"/>
              <a:gd name="connsiteX1" fmla="*/ 157447 w 1270306"/>
              <a:gd name="connsiteY1" fmla="*/ 411783 h 3227651"/>
              <a:gd name="connsiteX2" fmla="*/ 999179 w 1270306"/>
              <a:gd name="connsiteY2" fmla="*/ 520785 h 3227651"/>
              <a:gd name="connsiteX3" fmla="*/ 1235349 w 1270306"/>
              <a:gd name="connsiteY3" fmla="*/ 738787 h 3227651"/>
              <a:gd name="connsiteX4" fmla="*/ 1253516 w 1270306"/>
              <a:gd name="connsiteY4" fmla="*/ 1023402 h 3227651"/>
              <a:gd name="connsiteX5" fmla="*/ 1083958 w 1270306"/>
              <a:gd name="connsiteY5" fmla="*/ 1253516 h 3227651"/>
              <a:gd name="connsiteX6" fmla="*/ 775121 w 1270306"/>
              <a:gd name="connsiteY6" fmla="*/ 2173971 h 3227651"/>
              <a:gd name="connsiteX7" fmla="*/ 1168737 w 1270306"/>
              <a:gd name="connsiteY7" fmla="*/ 3227651 h 3227651"/>
              <a:gd name="connsiteX0" fmla="*/ 88 w 1270394"/>
              <a:gd name="connsiteY0" fmla="*/ 0 h 3227651"/>
              <a:gd name="connsiteX1" fmla="*/ 157535 w 1270394"/>
              <a:gd name="connsiteY1" fmla="*/ 411783 h 3227651"/>
              <a:gd name="connsiteX2" fmla="*/ 999267 w 1270394"/>
              <a:gd name="connsiteY2" fmla="*/ 520785 h 3227651"/>
              <a:gd name="connsiteX3" fmla="*/ 1235437 w 1270394"/>
              <a:gd name="connsiteY3" fmla="*/ 738787 h 3227651"/>
              <a:gd name="connsiteX4" fmla="*/ 1253604 w 1270394"/>
              <a:gd name="connsiteY4" fmla="*/ 1023402 h 3227651"/>
              <a:gd name="connsiteX5" fmla="*/ 1084046 w 1270394"/>
              <a:gd name="connsiteY5" fmla="*/ 1253516 h 3227651"/>
              <a:gd name="connsiteX6" fmla="*/ 775209 w 1270394"/>
              <a:gd name="connsiteY6" fmla="*/ 2173971 h 3227651"/>
              <a:gd name="connsiteX7" fmla="*/ 1168825 w 1270394"/>
              <a:gd name="connsiteY7" fmla="*/ 3227651 h 3227651"/>
              <a:gd name="connsiteX0" fmla="*/ 1 w 1270307"/>
              <a:gd name="connsiteY0" fmla="*/ 0 h 3227651"/>
              <a:gd name="connsiteX1" fmla="*/ 242227 w 1270307"/>
              <a:gd name="connsiteY1" fmla="*/ 387560 h 3227651"/>
              <a:gd name="connsiteX2" fmla="*/ 999180 w 1270307"/>
              <a:gd name="connsiteY2" fmla="*/ 520785 h 3227651"/>
              <a:gd name="connsiteX3" fmla="*/ 1235350 w 1270307"/>
              <a:gd name="connsiteY3" fmla="*/ 738787 h 3227651"/>
              <a:gd name="connsiteX4" fmla="*/ 1253517 w 1270307"/>
              <a:gd name="connsiteY4" fmla="*/ 1023402 h 3227651"/>
              <a:gd name="connsiteX5" fmla="*/ 1083959 w 1270307"/>
              <a:gd name="connsiteY5" fmla="*/ 1253516 h 3227651"/>
              <a:gd name="connsiteX6" fmla="*/ 775122 w 1270307"/>
              <a:gd name="connsiteY6" fmla="*/ 2173971 h 3227651"/>
              <a:gd name="connsiteX7" fmla="*/ 1168738 w 1270307"/>
              <a:gd name="connsiteY7" fmla="*/ 3227651 h 3227651"/>
              <a:gd name="connsiteX0" fmla="*/ 1 w 1270307"/>
              <a:gd name="connsiteY0" fmla="*/ 0 h 3227651"/>
              <a:gd name="connsiteX1" fmla="*/ 242227 w 1270307"/>
              <a:gd name="connsiteY1" fmla="*/ 387560 h 3227651"/>
              <a:gd name="connsiteX2" fmla="*/ 999180 w 1270307"/>
              <a:gd name="connsiteY2" fmla="*/ 520785 h 3227651"/>
              <a:gd name="connsiteX3" fmla="*/ 1235350 w 1270307"/>
              <a:gd name="connsiteY3" fmla="*/ 738787 h 3227651"/>
              <a:gd name="connsiteX4" fmla="*/ 1253517 w 1270307"/>
              <a:gd name="connsiteY4" fmla="*/ 1023402 h 3227651"/>
              <a:gd name="connsiteX5" fmla="*/ 1083959 w 1270307"/>
              <a:gd name="connsiteY5" fmla="*/ 1253516 h 3227651"/>
              <a:gd name="connsiteX6" fmla="*/ 775122 w 1270307"/>
              <a:gd name="connsiteY6" fmla="*/ 2173971 h 3227651"/>
              <a:gd name="connsiteX7" fmla="*/ 1168738 w 1270307"/>
              <a:gd name="connsiteY7" fmla="*/ 3227651 h 3227651"/>
              <a:gd name="connsiteX0" fmla="*/ 1 w 1270307"/>
              <a:gd name="connsiteY0" fmla="*/ 0 h 3227651"/>
              <a:gd name="connsiteX1" fmla="*/ 242227 w 1270307"/>
              <a:gd name="connsiteY1" fmla="*/ 387560 h 3227651"/>
              <a:gd name="connsiteX2" fmla="*/ 999180 w 1270307"/>
              <a:gd name="connsiteY2" fmla="*/ 520785 h 3227651"/>
              <a:gd name="connsiteX3" fmla="*/ 1235350 w 1270307"/>
              <a:gd name="connsiteY3" fmla="*/ 738787 h 3227651"/>
              <a:gd name="connsiteX4" fmla="*/ 1253517 w 1270307"/>
              <a:gd name="connsiteY4" fmla="*/ 1023402 h 3227651"/>
              <a:gd name="connsiteX5" fmla="*/ 1083959 w 1270307"/>
              <a:gd name="connsiteY5" fmla="*/ 1253516 h 3227651"/>
              <a:gd name="connsiteX6" fmla="*/ 775122 w 1270307"/>
              <a:gd name="connsiteY6" fmla="*/ 2173971 h 3227651"/>
              <a:gd name="connsiteX7" fmla="*/ 1168738 w 1270307"/>
              <a:gd name="connsiteY7" fmla="*/ 3227651 h 3227651"/>
              <a:gd name="connsiteX0" fmla="*/ 1 w 1280270"/>
              <a:gd name="connsiteY0" fmla="*/ 0 h 3227651"/>
              <a:gd name="connsiteX1" fmla="*/ 242227 w 1280270"/>
              <a:gd name="connsiteY1" fmla="*/ 387560 h 3227651"/>
              <a:gd name="connsiteX2" fmla="*/ 999180 w 1280270"/>
              <a:gd name="connsiteY2" fmla="*/ 520785 h 3227651"/>
              <a:gd name="connsiteX3" fmla="*/ 1253517 w 1280270"/>
              <a:gd name="connsiteY3" fmla="*/ 726676 h 3227651"/>
              <a:gd name="connsiteX4" fmla="*/ 1253517 w 1280270"/>
              <a:gd name="connsiteY4" fmla="*/ 1023402 h 3227651"/>
              <a:gd name="connsiteX5" fmla="*/ 1083959 w 1280270"/>
              <a:gd name="connsiteY5" fmla="*/ 1253516 h 3227651"/>
              <a:gd name="connsiteX6" fmla="*/ 775122 w 1280270"/>
              <a:gd name="connsiteY6" fmla="*/ 2173971 h 3227651"/>
              <a:gd name="connsiteX7" fmla="*/ 1168738 w 1280270"/>
              <a:gd name="connsiteY7" fmla="*/ 3227651 h 3227651"/>
              <a:gd name="connsiteX0" fmla="*/ 1 w 1263781"/>
              <a:gd name="connsiteY0" fmla="*/ 0 h 3227651"/>
              <a:gd name="connsiteX1" fmla="*/ 242227 w 1263781"/>
              <a:gd name="connsiteY1" fmla="*/ 387560 h 3227651"/>
              <a:gd name="connsiteX2" fmla="*/ 999180 w 1263781"/>
              <a:gd name="connsiteY2" fmla="*/ 520785 h 3227651"/>
              <a:gd name="connsiteX3" fmla="*/ 1253517 w 1263781"/>
              <a:gd name="connsiteY3" fmla="*/ 726676 h 3227651"/>
              <a:gd name="connsiteX4" fmla="*/ 1253517 w 1263781"/>
              <a:gd name="connsiteY4" fmla="*/ 1023402 h 3227651"/>
              <a:gd name="connsiteX5" fmla="*/ 1083959 w 1263781"/>
              <a:gd name="connsiteY5" fmla="*/ 1253516 h 3227651"/>
              <a:gd name="connsiteX6" fmla="*/ 775122 w 1263781"/>
              <a:gd name="connsiteY6" fmla="*/ 2173971 h 3227651"/>
              <a:gd name="connsiteX7" fmla="*/ 1168738 w 1263781"/>
              <a:gd name="connsiteY7" fmla="*/ 3227651 h 3227651"/>
              <a:gd name="connsiteX0" fmla="*/ 1 w 1254817"/>
              <a:gd name="connsiteY0" fmla="*/ 0 h 3227651"/>
              <a:gd name="connsiteX1" fmla="*/ 242227 w 1254817"/>
              <a:gd name="connsiteY1" fmla="*/ 387560 h 3227651"/>
              <a:gd name="connsiteX2" fmla="*/ 999180 w 1254817"/>
              <a:gd name="connsiteY2" fmla="*/ 520785 h 3227651"/>
              <a:gd name="connsiteX3" fmla="*/ 1253517 w 1254817"/>
              <a:gd name="connsiteY3" fmla="*/ 726676 h 3227651"/>
              <a:gd name="connsiteX4" fmla="*/ 1083959 w 1254817"/>
              <a:gd name="connsiteY4" fmla="*/ 1253516 h 3227651"/>
              <a:gd name="connsiteX5" fmla="*/ 775122 w 1254817"/>
              <a:gd name="connsiteY5" fmla="*/ 2173971 h 3227651"/>
              <a:gd name="connsiteX6" fmla="*/ 1168738 w 1254817"/>
              <a:gd name="connsiteY6" fmla="*/ 3227651 h 3227651"/>
              <a:gd name="connsiteX0" fmla="*/ 1 w 1272834"/>
              <a:gd name="connsiteY0" fmla="*/ 0 h 3227651"/>
              <a:gd name="connsiteX1" fmla="*/ 242227 w 1272834"/>
              <a:gd name="connsiteY1" fmla="*/ 387560 h 3227651"/>
              <a:gd name="connsiteX2" fmla="*/ 999180 w 1272834"/>
              <a:gd name="connsiteY2" fmla="*/ 520785 h 3227651"/>
              <a:gd name="connsiteX3" fmla="*/ 1271684 w 1272834"/>
              <a:gd name="connsiteY3" fmla="*/ 805400 h 3227651"/>
              <a:gd name="connsiteX4" fmla="*/ 1083959 w 1272834"/>
              <a:gd name="connsiteY4" fmla="*/ 1253516 h 3227651"/>
              <a:gd name="connsiteX5" fmla="*/ 775122 w 1272834"/>
              <a:gd name="connsiteY5" fmla="*/ 2173971 h 3227651"/>
              <a:gd name="connsiteX6" fmla="*/ 1168738 w 1272834"/>
              <a:gd name="connsiteY6" fmla="*/ 3227651 h 3227651"/>
              <a:gd name="connsiteX0" fmla="*/ 1 w 1271712"/>
              <a:gd name="connsiteY0" fmla="*/ 0 h 3227651"/>
              <a:gd name="connsiteX1" fmla="*/ 242227 w 1271712"/>
              <a:gd name="connsiteY1" fmla="*/ 387560 h 3227651"/>
              <a:gd name="connsiteX2" fmla="*/ 999180 w 1271712"/>
              <a:gd name="connsiteY2" fmla="*/ 520785 h 3227651"/>
              <a:gd name="connsiteX3" fmla="*/ 1271684 w 1271712"/>
              <a:gd name="connsiteY3" fmla="*/ 805400 h 3227651"/>
              <a:gd name="connsiteX4" fmla="*/ 1083959 w 1271712"/>
              <a:gd name="connsiteY4" fmla="*/ 1253516 h 3227651"/>
              <a:gd name="connsiteX5" fmla="*/ 775122 w 1271712"/>
              <a:gd name="connsiteY5" fmla="*/ 2173971 h 3227651"/>
              <a:gd name="connsiteX6" fmla="*/ 1168738 w 1271712"/>
              <a:gd name="connsiteY6" fmla="*/ 3227651 h 3227651"/>
              <a:gd name="connsiteX0" fmla="*/ 1 w 1271712"/>
              <a:gd name="connsiteY0" fmla="*/ 0 h 3227651"/>
              <a:gd name="connsiteX1" fmla="*/ 242227 w 1271712"/>
              <a:gd name="connsiteY1" fmla="*/ 387560 h 3227651"/>
              <a:gd name="connsiteX2" fmla="*/ 999180 w 1271712"/>
              <a:gd name="connsiteY2" fmla="*/ 520785 h 3227651"/>
              <a:gd name="connsiteX3" fmla="*/ 1271684 w 1271712"/>
              <a:gd name="connsiteY3" fmla="*/ 805400 h 3227651"/>
              <a:gd name="connsiteX4" fmla="*/ 1083959 w 1271712"/>
              <a:gd name="connsiteY4" fmla="*/ 1253516 h 3227651"/>
              <a:gd name="connsiteX5" fmla="*/ 775122 w 1271712"/>
              <a:gd name="connsiteY5" fmla="*/ 2173971 h 3227651"/>
              <a:gd name="connsiteX6" fmla="*/ 1168738 w 1271712"/>
              <a:gd name="connsiteY6" fmla="*/ 3227651 h 3227651"/>
              <a:gd name="connsiteX0" fmla="*/ 1 w 1274659"/>
              <a:gd name="connsiteY0" fmla="*/ 0 h 3227651"/>
              <a:gd name="connsiteX1" fmla="*/ 242227 w 1274659"/>
              <a:gd name="connsiteY1" fmla="*/ 387560 h 3227651"/>
              <a:gd name="connsiteX2" fmla="*/ 938623 w 1274659"/>
              <a:gd name="connsiteY2" fmla="*/ 496562 h 3227651"/>
              <a:gd name="connsiteX3" fmla="*/ 1271684 w 1274659"/>
              <a:gd name="connsiteY3" fmla="*/ 805400 h 3227651"/>
              <a:gd name="connsiteX4" fmla="*/ 1083959 w 1274659"/>
              <a:gd name="connsiteY4" fmla="*/ 1253516 h 3227651"/>
              <a:gd name="connsiteX5" fmla="*/ 775122 w 1274659"/>
              <a:gd name="connsiteY5" fmla="*/ 2173971 h 3227651"/>
              <a:gd name="connsiteX6" fmla="*/ 1168738 w 1274659"/>
              <a:gd name="connsiteY6" fmla="*/ 3227651 h 3227651"/>
              <a:gd name="connsiteX0" fmla="*/ 1 w 1274659"/>
              <a:gd name="connsiteY0" fmla="*/ 0 h 3227651"/>
              <a:gd name="connsiteX1" fmla="*/ 242227 w 1274659"/>
              <a:gd name="connsiteY1" fmla="*/ 387560 h 3227651"/>
              <a:gd name="connsiteX2" fmla="*/ 938623 w 1274659"/>
              <a:gd name="connsiteY2" fmla="*/ 496562 h 3227651"/>
              <a:gd name="connsiteX3" fmla="*/ 1271684 w 1274659"/>
              <a:gd name="connsiteY3" fmla="*/ 805400 h 3227651"/>
              <a:gd name="connsiteX4" fmla="*/ 1083959 w 1274659"/>
              <a:gd name="connsiteY4" fmla="*/ 1253516 h 3227651"/>
              <a:gd name="connsiteX5" fmla="*/ 775122 w 1274659"/>
              <a:gd name="connsiteY5" fmla="*/ 2173971 h 3227651"/>
              <a:gd name="connsiteX6" fmla="*/ 1168738 w 1274659"/>
              <a:gd name="connsiteY6" fmla="*/ 3227651 h 3227651"/>
              <a:gd name="connsiteX0" fmla="*/ 1 w 1274659"/>
              <a:gd name="connsiteY0" fmla="*/ 0 h 3227651"/>
              <a:gd name="connsiteX1" fmla="*/ 242227 w 1274659"/>
              <a:gd name="connsiteY1" fmla="*/ 387560 h 3227651"/>
              <a:gd name="connsiteX2" fmla="*/ 938623 w 1274659"/>
              <a:gd name="connsiteY2" fmla="*/ 496562 h 3227651"/>
              <a:gd name="connsiteX3" fmla="*/ 1271684 w 1274659"/>
              <a:gd name="connsiteY3" fmla="*/ 805400 h 3227651"/>
              <a:gd name="connsiteX4" fmla="*/ 1083959 w 1274659"/>
              <a:gd name="connsiteY4" fmla="*/ 1253516 h 3227651"/>
              <a:gd name="connsiteX5" fmla="*/ 775122 w 1274659"/>
              <a:gd name="connsiteY5" fmla="*/ 2173971 h 3227651"/>
              <a:gd name="connsiteX6" fmla="*/ 1168738 w 1274659"/>
              <a:gd name="connsiteY6" fmla="*/ 3227651 h 3227651"/>
              <a:gd name="connsiteX0" fmla="*/ 1 w 1277824"/>
              <a:gd name="connsiteY0" fmla="*/ 0 h 3227651"/>
              <a:gd name="connsiteX1" fmla="*/ 242227 w 1277824"/>
              <a:gd name="connsiteY1" fmla="*/ 387560 h 3227651"/>
              <a:gd name="connsiteX2" fmla="*/ 938623 w 1277824"/>
              <a:gd name="connsiteY2" fmla="*/ 496562 h 3227651"/>
              <a:gd name="connsiteX3" fmla="*/ 1271684 w 1277824"/>
              <a:gd name="connsiteY3" fmla="*/ 805400 h 3227651"/>
              <a:gd name="connsiteX4" fmla="*/ 1083959 w 1277824"/>
              <a:gd name="connsiteY4" fmla="*/ 1253516 h 3227651"/>
              <a:gd name="connsiteX5" fmla="*/ 775122 w 1277824"/>
              <a:gd name="connsiteY5" fmla="*/ 2173971 h 3227651"/>
              <a:gd name="connsiteX6" fmla="*/ 1168738 w 1277824"/>
              <a:gd name="connsiteY6" fmla="*/ 3227651 h 3227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7824" h="3227651">
                <a:moveTo>
                  <a:pt x="1" y="0"/>
                </a:moveTo>
                <a:cubicBezTo>
                  <a:pt x="0" y="165521"/>
                  <a:pt x="13123" y="322967"/>
                  <a:pt x="242227" y="387560"/>
                </a:cubicBezTo>
                <a:cubicBezTo>
                  <a:pt x="471331" y="452153"/>
                  <a:pt x="694380" y="469313"/>
                  <a:pt x="938623" y="496562"/>
                </a:cubicBezTo>
                <a:cubicBezTo>
                  <a:pt x="1182866" y="523811"/>
                  <a:pt x="1247461" y="679241"/>
                  <a:pt x="1271684" y="805400"/>
                </a:cubicBezTo>
                <a:cubicBezTo>
                  <a:pt x="1295907" y="931559"/>
                  <a:pt x="1251498" y="1061755"/>
                  <a:pt x="1083959" y="1253516"/>
                </a:cubicBezTo>
                <a:cubicBezTo>
                  <a:pt x="916420" y="1445277"/>
                  <a:pt x="760992" y="1844949"/>
                  <a:pt x="775122" y="2173971"/>
                </a:cubicBezTo>
                <a:cubicBezTo>
                  <a:pt x="789252" y="2502994"/>
                  <a:pt x="978995" y="2865322"/>
                  <a:pt x="1168738" y="3227651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リーフォーム 9">
            <a:extLst>
              <a:ext uri="{FF2B5EF4-FFF2-40B4-BE49-F238E27FC236}">
                <a16:creationId xmlns:a16="http://schemas.microsoft.com/office/drawing/2014/main" id="{F56BE7CD-8A03-194F-9409-C56F03FA1DB1}"/>
              </a:ext>
            </a:extLst>
          </p:cNvPr>
          <p:cNvSpPr/>
          <p:nvPr/>
        </p:nvSpPr>
        <p:spPr>
          <a:xfrm>
            <a:off x="7030585" y="5413733"/>
            <a:ext cx="1616852" cy="835677"/>
          </a:xfrm>
          <a:custGeom>
            <a:avLst/>
            <a:gdLst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417838 w 1689520"/>
              <a:gd name="connsiteY2" fmla="*/ 429950 h 853844"/>
              <a:gd name="connsiteX3" fmla="*/ 436005 w 1689520"/>
              <a:gd name="connsiteY3" fmla="*/ 684286 h 853844"/>
              <a:gd name="connsiteX4" fmla="*/ 0 w 1689520"/>
              <a:gd name="connsiteY4" fmla="*/ 853844 h 853844"/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436005 w 1689520"/>
              <a:gd name="connsiteY2" fmla="*/ 684286 h 853844"/>
              <a:gd name="connsiteX3" fmla="*/ 0 w 1689520"/>
              <a:gd name="connsiteY3" fmla="*/ 853844 h 853844"/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436005 w 1689520"/>
              <a:gd name="connsiteY2" fmla="*/ 684286 h 853844"/>
              <a:gd name="connsiteX3" fmla="*/ 0 w 1689520"/>
              <a:gd name="connsiteY3" fmla="*/ 853844 h 853844"/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436005 w 1689520"/>
              <a:gd name="connsiteY2" fmla="*/ 684286 h 853844"/>
              <a:gd name="connsiteX3" fmla="*/ 0 w 1689520"/>
              <a:gd name="connsiteY3" fmla="*/ 853844 h 853844"/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375448 w 1689520"/>
              <a:gd name="connsiteY2" fmla="*/ 678231 h 853844"/>
              <a:gd name="connsiteX3" fmla="*/ 0 w 1689520"/>
              <a:gd name="connsiteY3" fmla="*/ 853844 h 853844"/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375448 w 1689520"/>
              <a:gd name="connsiteY2" fmla="*/ 678231 h 853844"/>
              <a:gd name="connsiteX3" fmla="*/ 0 w 1689520"/>
              <a:gd name="connsiteY3" fmla="*/ 853844 h 853844"/>
              <a:gd name="connsiteX0" fmla="*/ 1689520 w 1689520"/>
              <a:gd name="connsiteY0" fmla="*/ 0 h 853844"/>
              <a:gd name="connsiteX1" fmla="*/ 599507 w 1689520"/>
              <a:gd name="connsiteY1" fmla="*/ 109001 h 853844"/>
              <a:gd name="connsiteX2" fmla="*/ 375448 w 1689520"/>
              <a:gd name="connsiteY2" fmla="*/ 678231 h 853844"/>
              <a:gd name="connsiteX3" fmla="*/ 0 w 1689520"/>
              <a:gd name="connsiteY3" fmla="*/ 853844 h 853844"/>
              <a:gd name="connsiteX0" fmla="*/ 1798521 w 1798521"/>
              <a:gd name="connsiteY0" fmla="*/ 0 h 859900"/>
              <a:gd name="connsiteX1" fmla="*/ 708508 w 1798521"/>
              <a:gd name="connsiteY1" fmla="*/ 109001 h 859900"/>
              <a:gd name="connsiteX2" fmla="*/ 484449 w 1798521"/>
              <a:gd name="connsiteY2" fmla="*/ 678231 h 859900"/>
              <a:gd name="connsiteX3" fmla="*/ 0 w 1798521"/>
              <a:gd name="connsiteY3" fmla="*/ 859900 h 859900"/>
              <a:gd name="connsiteX0" fmla="*/ 1798521 w 1798521"/>
              <a:gd name="connsiteY0" fmla="*/ 0 h 859900"/>
              <a:gd name="connsiteX1" fmla="*/ 708508 w 1798521"/>
              <a:gd name="connsiteY1" fmla="*/ 109001 h 859900"/>
              <a:gd name="connsiteX2" fmla="*/ 484449 w 1798521"/>
              <a:gd name="connsiteY2" fmla="*/ 678231 h 859900"/>
              <a:gd name="connsiteX3" fmla="*/ 0 w 1798521"/>
              <a:gd name="connsiteY3" fmla="*/ 859900 h 859900"/>
              <a:gd name="connsiteX0" fmla="*/ 1616852 w 1616852"/>
              <a:gd name="connsiteY0" fmla="*/ 0 h 835677"/>
              <a:gd name="connsiteX1" fmla="*/ 708508 w 1616852"/>
              <a:gd name="connsiteY1" fmla="*/ 84778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  <a:gd name="connsiteX0" fmla="*/ 1616852 w 1616852"/>
              <a:gd name="connsiteY0" fmla="*/ 2070 h 837747"/>
              <a:gd name="connsiteX1" fmla="*/ 708508 w 1616852"/>
              <a:gd name="connsiteY1" fmla="*/ 86848 h 837747"/>
              <a:gd name="connsiteX2" fmla="*/ 484449 w 1616852"/>
              <a:gd name="connsiteY2" fmla="*/ 656078 h 837747"/>
              <a:gd name="connsiteX3" fmla="*/ 0 w 1616852"/>
              <a:gd name="connsiteY3" fmla="*/ 837747 h 837747"/>
              <a:gd name="connsiteX0" fmla="*/ 1616852 w 1616852"/>
              <a:gd name="connsiteY0" fmla="*/ 0 h 835677"/>
              <a:gd name="connsiteX1" fmla="*/ 708508 w 1616852"/>
              <a:gd name="connsiteY1" fmla="*/ 84778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  <a:gd name="connsiteX0" fmla="*/ 1616852 w 1616852"/>
              <a:gd name="connsiteY0" fmla="*/ 0 h 835677"/>
              <a:gd name="connsiteX1" fmla="*/ 708508 w 1616852"/>
              <a:gd name="connsiteY1" fmla="*/ 84778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  <a:gd name="connsiteX0" fmla="*/ 1616852 w 1616852"/>
              <a:gd name="connsiteY0" fmla="*/ 0 h 835677"/>
              <a:gd name="connsiteX1" fmla="*/ 708508 w 1616852"/>
              <a:gd name="connsiteY1" fmla="*/ 84778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  <a:gd name="connsiteX0" fmla="*/ 1616852 w 1616852"/>
              <a:gd name="connsiteY0" fmla="*/ 0 h 835677"/>
              <a:gd name="connsiteX1" fmla="*/ 787231 w 1616852"/>
              <a:gd name="connsiteY1" fmla="*/ 90833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  <a:gd name="connsiteX0" fmla="*/ 1616852 w 1616852"/>
              <a:gd name="connsiteY0" fmla="*/ 0 h 835677"/>
              <a:gd name="connsiteX1" fmla="*/ 787231 w 1616852"/>
              <a:gd name="connsiteY1" fmla="*/ 90833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  <a:gd name="connsiteX0" fmla="*/ 1616852 w 1616852"/>
              <a:gd name="connsiteY0" fmla="*/ 0 h 835677"/>
              <a:gd name="connsiteX1" fmla="*/ 787231 w 1616852"/>
              <a:gd name="connsiteY1" fmla="*/ 90833 h 835677"/>
              <a:gd name="connsiteX2" fmla="*/ 484449 w 1616852"/>
              <a:gd name="connsiteY2" fmla="*/ 654008 h 835677"/>
              <a:gd name="connsiteX3" fmla="*/ 0 w 1616852"/>
              <a:gd name="connsiteY3" fmla="*/ 835677 h 83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852" h="835677">
                <a:moveTo>
                  <a:pt x="1616852" y="0"/>
                </a:moveTo>
                <a:cubicBezTo>
                  <a:pt x="1377655" y="504"/>
                  <a:pt x="1066799" y="60556"/>
                  <a:pt x="787231" y="90833"/>
                </a:cubicBezTo>
                <a:cubicBezTo>
                  <a:pt x="507663" y="121110"/>
                  <a:pt x="644923" y="584369"/>
                  <a:pt x="484449" y="654008"/>
                </a:cubicBezTo>
                <a:cubicBezTo>
                  <a:pt x="360309" y="670156"/>
                  <a:pt x="49958" y="713555"/>
                  <a:pt x="0" y="835677"/>
                </a:cubicBezTo>
              </a:path>
            </a:pathLst>
          </a:custGeom>
          <a:noFill/>
          <a:ln w="3810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07410556-BA86-574E-9E10-55AC178A1B61}"/>
              </a:ext>
            </a:extLst>
          </p:cNvPr>
          <p:cNvSpPr/>
          <p:nvPr/>
        </p:nvSpPr>
        <p:spPr>
          <a:xfrm>
            <a:off x="8350477" y="5456122"/>
            <a:ext cx="333295" cy="375449"/>
          </a:xfrm>
          <a:custGeom>
            <a:avLst/>
            <a:gdLst>
              <a:gd name="connsiteX0" fmla="*/ 315128 w 333295"/>
              <a:gd name="connsiteY0" fmla="*/ 0 h 375449"/>
              <a:gd name="connsiteX1" fmla="*/ 42625 w 333295"/>
              <a:gd name="connsiteY1" fmla="*/ 48445 h 375449"/>
              <a:gd name="connsiteX2" fmla="*/ 30514 w 333295"/>
              <a:gd name="connsiteY2" fmla="*/ 242225 h 375449"/>
              <a:gd name="connsiteX3" fmla="*/ 333295 w 333295"/>
              <a:gd name="connsiteY3" fmla="*/ 375449 h 37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295" h="375449">
                <a:moveTo>
                  <a:pt x="315128" y="0"/>
                </a:moveTo>
                <a:cubicBezTo>
                  <a:pt x="202594" y="4037"/>
                  <a:pt x="90061" y="8074"/>
                  <a:pt x="42625" y="48445"/>
                </a:cubicBezTo>
                <a:cubicBezTo>
                  <a:pt x="-4811" y="88816"/>
                  <a:pt x="-17931" y="187724"/>
                  <a:pt x="30514" y="242225"/>
                </a:cubicBezTo>
                <a:cubicBezTo>
                  <a:pt x="78959" y="296726"/>
                  <a:pt x="206127" y="336087"/>
                  <a:pt x="333295" y="375449"/>
                </a:cubicBezTo>
              </a:path>
            </a:pathLst>
          </a:custGeom>
          <a:noFill/>
          <a:ln w="381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060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8FCE6CD-077E-6043-8E32-3D129F8EADAB}"/>
              </a:ext>
            </a:extLst>
          </p:cNvPr>
          <p:cNvSpPr txBox="1"/>
          <p:nvPr/>
        </p:nvSpPr>
        <p:spPr>
          <a:xfrm>
            <a:off x="72986" y="1271723"/>
            <a:ext cx="626725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Main drum rotates ¼ circle (90 degrees) per ball.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Gear ratio is 1:4. Escapement </a:t>
            </a:r>
            <a:r>
              <a:rPr lang="en-US" altLang="ja-JP" sz="2400" dirty="0"/>
              <a:t>wheel rotates 1 full turn per ball.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Escapement wheel has 40 teeth.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Period of the pendulum is 0.75 sec.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30 seconds per ball.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Theoretical pendulum length is 14cm.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Feed drum also rotates 1 full turn per a ball, of course.</a:t>
            </a:r>
            <a:endParaRPr kumimoji="1" lang="ja-JP" altLang="en-US" sz="240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480692-8C1E-A94D-B905-1DD07292A2FD}"/>
              </a:ext>
            </a:extLst>
          </p:cNvPr>
          <p:cNvSpPr txBox="1"/>
          <p:nvPr/>
        </p:nvSpPr>
        <p:spPr>
          <a:xfrm>
            <a:off x="524953" y="306729"/>
            <a:ext cx="2803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Mechanism (2)</a:t>
            </a:r>
            <a:endParaRPr kumimoji="1" lang="ja-JP" altLang="en-US" sz="2800" b="1" u="sng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C94772B-7F31-5A4E-9620-840F956F5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85" y="0"/>
            <a:ext cx="5746715" cy="6858000"/>
          </a:xfrm>
          <a:prstGeom prst="rect">
            <a:avLst/>
          </a:prstGeom>
        </p:spPr>
      </p:pic>
      <p:sp>
        <p:nvSpPr>
          <p:cNvPr id="4" name="円弧 3">
            <a:extLst>
              <a:ext uri="{FF2B5EF4-FFF2-40B4-BE49-F238E27FC236}">
                <a16:creationId xmlns:a16="http://schemas.microsoft.com/office/drawing/2014/main" id="{79E64CA4-FA31-D045-B79F-EF5F6F564DD5}"/>
              </a:ext>
            </a:extLst>
          </p:cNvPr>
          <p:cNvSpPr/>
          <p:nvPr/>
        </p:nvSpPr>
        <p:spPr>
          <a:xfrm>
            <a:off x="9373785" y="1229333"/>
            <a:ext cx="1496068" cy="1496068"/>
          </a:xfrm>
          <a:prstGeom prst="arc">
            <a:avLst>
              <a:gd name="adj1" fmla="val 13037831"/>
              <a:gd name="adj2" fmla="val 19389696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弧 11">
            <a:extLst>
              <a:ext uri="{FF2B5EF4-FFF2-40B4-BE49-F238E27FC236}">
                <a16:creationId xmlns:a16="http://schemas.microsoft.com/office/drawing/2014/main" id="{B78F4084-2BB7-A149-BFA1-7C709C376323}"/>
              </a:ext>
            </a:extLst>
          </p:cNvPr>
          <p:cNvSpPr/>
          <p:nvPr/>
        </p:nvSpPr>
        <p:spPr>
          <a:xfrm>
            <a:off x="7678167" y="2204387"/>
            <a:ext cx="1248837" cy="1248837"/>
          </a:xfrm>
          <a:prstGeom prst="arc">
            <a:avLst>
              <a:gd name="adj1" fmla="val 13037831"/>
              <a:gd name="adj2" fmla="val 19389696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弧 12">
            <a:extLst>
              <a:ext uri="{FF2B5EF4-FFF2-40B4-BE49-F238E27FC236}">
                <a16:creationId xmlns:a16="http://schemas.microsoft.com/office/drawing/2014/main" id="{FAE3809F-2AB3-034E-A548-F4B0EA05FC40}"/>
              </a:ext>
            </a:extLst>
          </p:cNvPr>
          <p:cNvSpPr/>
          <p:nvPr/>
        </p:nvSpPr>
        <p:spPr>
          <a:xfrm>
            <a:off x="9032045" y="3119797"/>
            <a:ext cx="2136490" cy="2136490"/>
          </a:xfrm>
          <a:prstGeom prst="arc">
            <a:avLst>
              <a:gd name="adj1" fmla="val 6429461"/>
              <a:gd name="adj2" fmla="val 14110152"/>
            </a:avLst>
          </a:prstGeom>
          <a:ln w="38100"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419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D2AA796-AF5D-EA4B-94BA-E99886C84D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960963" cy="517099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DE33BE9-8E60-7C40-B5EC-FFB25EB5E021}"/>
              </a:ext>
            </a:extLst>
          </p:cNvPr>
          <p:cNvSpPr txBox="1"/>
          <p:nvPr/>
        </p:nvSpPr>
        <p:spPr>
          <a:xfrm>
            <a:off x="1" y="5170990"/>
            <a:ext cx="59609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I used 11mm steel ball. </a:t>
            </a:r>
            <a:r>
              <a:rPr lang="en-US" altLang="ja-JP" dirty="0"/>
              <a:t>My design </a:t>
            </a:r>
            <a:r>
              <a:rPr kumimoji="1" lang="en-US" altLang="ja-JP" dirty="0"/>
              <a:t>could be </a:t>
            </a:r>
            <a:r>
              <a:rPr lang="en-US" altLang="ja-JP" dirty="0"/>
              <a:t>scaled for larger balls. I offer the other gear (different reduction ratio) </a:t>
            </a:r>
            <a:r>
              <a:rPr kumimoji="1" lang="en-US" altLang="ja-JP" dirty="0"/>
              <a:t>for the larger cases which has strong force from heavy steel balls. </a:t>
            </a:r>
            <a:r>
              <a:rPr lang="en-US" altLang="ja-JP" dirty="0"/>
              <a:t>I used 1.6mm stainless wire for shafts. It needs careful check of straightness.</a:t>
            </a:r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70F1CFB-1BE2-4841-9E5F-F931C95019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0"/>
            <a:ext cx="6096001" cy="517099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D34413A-0FC4-2644-B3BC-E9857E7E1D36}"/>
              </a:ext>
            </a:extLst>
          </p:cNvPr>
          <p:cNvSpPr txBox="1"/>
          <p:nvPr/>
        </p:nvSpPr>
        <p:spPr>
          <a:xfrm>
            <a:off x="6096000" y="5170990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I used small and cheap bell for bicycle. You can use generic base plate for your own casing  / bell arrangement.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5495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E6BB296-060B-CA42-9F7C-CA8B89918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086" y="196769"/>
            <a:ext cx="5281914" cy="786276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8C43EE7-D94E-C24D-8968-EA0A1C8D3F1F}"/>
              </a:ext>
            </a:extLst>
          </p:cNvPr>
          <p:cNvSpPr txBox="1"/>
          <p:nvPr/>
        </p:nvSpPr>
        <p:spPr>
          <a:xfrm>
            <a:off x="72986" y="1271723"/>
            <a:ext cx="68069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All shafts should be prepared separately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I used 1.6mm stainless wire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Lengths are 2.0, 3.8, 3.3mm (top to down)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All holes are just guides for drilling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00B0F0"/>
                </a:solidFill>
              </a:rPr>
              <a:t>tight holes</a:t>
            </a:r>
            <a:r>
              <a:rPr lang="en-US" altLang="ja-JP" sz="2400" dirty="0"/>
              <a:t>, use a bit thinner drill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I used 1.5mm drill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Shafts are hammered 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For </a:t>
            </a:r>
            <a:r>
              <a:rPr kumimoji="1" lang="en-US" altLang="ja-JP" sz="2400" dirty="0">
                <a:solidFill>
                  <a:srgbClr val="FF0000"/>
                </a:solidFill>
              </a:rPr>
              <a:t>loose holes</a:t>
            </a:r>
            <a:r>
              <a:rPr kumimoji="1" lang="en-US" altLang="ja-JP" sz="2400" dirty="0"/>
              <a:t>, I used 2mm drill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Make sure it rotates smoothly</a:t>
            </a:r>
            <a:endParaRPr kumimoji="1" lang="en-US" altLang="ja-JP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kumimoji="1" lang="ja-JP" altLang="en-US" sz="2400"/>
          </a:p>
        </p:txBody>
      </p:sp>
      <p:sp>
        <p:nvSpPr>
          <p:cNvPr id="8" name="左矢印 7">
            <a:extLst>
              <a:ext uri="{FF2B5EF4-FFF2-40B4-BE49-F238E27FC236}">
                <a16:creationId xmlns:a16="http://schemas.microsoft.com/office/drawing/2014/main" id="{BDDDE786-0AFB-354A-8DC0-C3546743553B}"/>
              </a:ext>
            </a:extLst>
          </p:cNvPr>
          <p:cNvSpPr/>
          <p:nvPr/>
        </p:nvSpPr>
        <p:spPr>
          <a:xfrm rot="18900000">
            <a:off x="7429018" y="34725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T</a:t>
            </a:r>
            <a:endParaRPr kumimoji="1" lang="ja-JP" altLang="en-US" b="1"/>
          </a:p>
        </p:txBody>
      </p:sp>
      <p:sp>
        <p:nvSpPr>
          <p:cNvPr id="9" name="左矢印 8">
            <a:extLst>
              <a:ext uri="{FF2B5EF4-FFF2-40B4-BE49-F238E27FC236}">
                <a16:creationId xmlns:a16="http://schemas.microsoft.com/office/drawing/2014/main" id="{CB1E7768-4B56-E044-BA67-744E2CD926B5}"/>
              </a:ext>
            </a:extLst>
          </p:cNvPr>
          <p:cNvSpPr/>
          <p:nvPr/>
        </p:nvSpPr>
        <p:spPr>
          <a:xfrm rot="18900000">
            <a:off x="9221164" y="34724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T</a:t>
            </a:r>
            <a:endParaRPr kumimoji="1" lang="ja-JP" altLang="en-US" b="1"/>
          </a:p>
        </p:txBody>
      </p:sp>
      <p:sp>
        <p:nvSpPr>
          <p:cNvPr id="10" name="左矢印 9">
            <a:extLst>
              <a:ext uri="{FF2B5EF4-FFF2-40B4-BE49-F238E27FC236}">
                <a16:creationId xmlns:a16="http://schemas.microsoft.com/office/drawing/2014/main" id="{6C68BEF1-C0AD-5442-85FD-704F8EE352A7}"/>
              </a:ext>
            </a:extLst>
          </p:cNvPr>
          <p:cNvSpPr/>
          <p:nvPr/>
        </p:nvSpPr>
        <p:spPr>
          <a:xfrm rot="18900000">
            <a:off x="11476044" y="1701477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11" name="左矢印 10">
            <a:extLst>
              <a:ext uri="{FF2B5EF4-FFF2-40B4-BE49-F238E27FC236}">
                <a16:creationId xmlns:a16="http://schemas.microsoft.com/office/drawing/2014/main" id="{EE4EADCA-C907-1D4B-9D2C-03572BC63682}"/>
              </a:ext>
            </a:extLst>
          </p:cNvPr>
          <p:cNvSpPr/>
          <p:nvPr/>
        </p:nvSpPr>
        <p:spPr>
          <a:xfrm rot="18900000">
            <a:off x="11315928" y="3671103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13" name="右矢印 12">
            <a:extLst>
              <a:ext uri="{FF2B5EF4-FFF2-40B4-BE49-F238E27FC236}">
                <a16:creationId xmlns:a16="http://schemas.microsoft.com/office/drawing/2014/main" id="{EB118AA6-4F96-ED4D-894E-5E4385B10A27}"/>
              </a:ext>
            </a:extLst>
          </p:cNvPr>
          <p:cNvSpPr/>
          <p:nvPr/>
        </p:nvSpPr>
        <p:spPr>
          <a:xfrm rot="2700000">
            <a:off x="7922680" y="3680749"/>
            <a:ext cx="532435" cy="571019"/>
          </a:xfrm>
          <a:prstGeom prst="rightArrow">
            <a:avLst>
              <a:gd name="adj1" fmla="val 62162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14" name="右矢印 13">
            <a:extLst>
              <a:ext uri="{FF2B5EF4-FFF2-40B4-BE49-F238E27FC236}">
                <a16:creationId xmlns:a16="http://schemas.microsoft.com/office/drawing/2014/main" id="{6D079470-74F8-B347-8FC7-4220FEA2B17E}"/>
              </a:ext>
            </a:extLst>
          </p:cNvPr>
          <p:cNvSpPr/>
          <p:nvPr/>
        </p:nvSpPr>
        <p:spPr>
          <a:xfrm rot="2700000">
            <a:off x="7727840" y="1817248"/>
            <a:ext cx="532435" cy="571019"/>
          </a:xfrm>
          <a:prstGeom prst="rightArrow">
            <a:avLst>
              <a:gd name="adj1" fmla="val 62162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15" name="左矢印 14">
            <a:extLst>
              <a:ext uri="{FF2B5EF4-FFF2-40B4-BE49-F238E27FC236}">
                <a16:creationId xmlns:a16="http://schemas.microsoft.com/office/drawing/2014/main" id="{CB3B895A-F2D0-FA4A-AC4D-362FA7508850}"/>
              </a:ext>
            </a:extLst>
          </p:cNvPr>
          <p:cNvSpPr/>
          <p:nvPr/>
        </p:nvSpPr>
        <p:spPr>
          <a:xfrm rot="18900000">
            <a:off x="8077459" y="34725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16" name="左矢印 15">
            <a:extLst>
              <a:ext uri="{FF2B5EF4-FFF2-40B4-BE49-F238E27FC236}">
                <a16:creationId xmlns:a16="http://schemas.microsoft.com/office/drawing/2014/main" id="{1B978401-76B3-134E-8D75-31C5A9DE6D85}"/>
              </a:ext>
            </a:extLst>
          </p:cNvPr>
          <p:cNvSpPr/>
          <p:nvPr/>
        </p:nvSpPr>
        <p:spPr>
          <a:xfrm rot="17100000">
            <a:off x="8686051" y="1590450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17" name="左矢印 16">
            <a:extLst>
              <a:ext uri="{FF2B5EF4-FFF2-40B4-BE49-F238E27FC236}">
                <a16:creationId xmlns:a16="http://schemas.microsoft.com/office/drawing/2014/main" id="{6BC7FC74-9714-CF4B-B16C-CC3775709189}"/>
              </a:ext>
            </a:extLst>
          </p:cNvPr>
          <p:cNvSpPr/>
          <p:nvPr/>
        </p:nvSpPr>
        <p:spPr>
          <a:xfrm rot="18900000">
            <a:off x="9194219" y="3578806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20" name="左矢印 19">
            <a:extLst>
              <a:ext uri="{FF2B5EF4-FFF2-40B4-BE49-F238E27FC236}">
                <a16:creationId xmlns:a16="http://schemas.microsoft.com/office/drawing/2014/main" id="{850E0F6E-60E2-7E46-B5FA-EEC7902AB491}"/>
              </a:ext>
            </a:extLst>
          </p:cNvPr>
          <p:cNvSpPr/>
          <p:nvPr/>
        </p:nvSpPr>
        <p:spPr>
          <a:xfrm>
            <a:off x="6139711" y="4491379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21" name="左矢印 20">
            <a:extLst>
              <a:ext uri="{FF2B5EF4-FFF2-40B4-BE49-F238E27FC236}">
                <a16:creationId xmlns:a16="http://schemas.microsoft.com/office/drawing/2014/main" id="{2A160704-96A0-684F-A4F5-2E432F77A732}"/>
              </a:ext>
            </a:extLst>
          </p:cNvPr>
          <p:cNvSpPr/>
          <p:nvPr/>
        </p:nvSpPr>
        <p:spPr>
          <a:xfrm>
            <a:off x="6139711" y="3399188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22" name="右中かっこ 21">
            <a:extLst>
              <a:ext uri="{FF2B5EF4-FFF2-40B4-BE49-F238E27FC236}">
                <a16:creationId xmlns:a16="http://schemas.microsoft.com/office/drawing/2014/main" id="{9823E3EC-66AB-5848-AB1E-77968DA3D682}"/>
              </a:ext>
            </a:extLst>
          </p:cNvPr>
          <p:cNvSpPr/>
          <p:nvPr/>
        </p:nvSpPr>
        <p:spPr>
          <a:xfrm rot="5400000">
            <a:off x="9472077" y="5004249"/>
            <a:ext cx="426337" cy="1857479"/>
          </a:xfrm>
          <a:prstGeom prst="rightBrace">
            <a:avLst>
              <a:gd name="adj1" fmla="val 43807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74D5079-D3CB-4944-AC4A-B97B78B58C3C}"/>
              </a:ext>
            </a:extLst>
          </p:cNvPr>
          <p:cNvSpPr txBox="1"/>
          <p:nvPr/>
        </p:nvSpPr>
        <p:spPr>
          <a:xfrm>
            <a:off x="8877972" y="6146157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glued or weld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24" name="フリーフォーム 23">
            <a:extLst>
              <a:ext uri="{FF2B5EF4-FFF2-40B4-BE49-F238E27FC236}">
                <a16:creationId xmlns:a16="http://schemas.microsoft.com/office/drawing/2014/main" id="{2838B303-D019-BB46-BD29-3A9B096CEC27}"/>
              </a:ext>
            </a:extLst>
          </p:cNvPr>
          <p:cNvSpPr/>
          <p:nvPr/>
        </p:nvSpPr>
        <p:spPr>
          <a:xfrm>
            <a:off x="9236597" y="1862455"/>
            <a:ext cx="1551008" cy="302011"/>
          </a:xfrm>
          <a:custGeom>
            <a:avLst/>
            <a:gdLst>
              <a:gd name="connsiteX0" fmla="*/ 0 w 1551008"/>
              <a:gd name="connsiteY0" fmla="*/ 220988 h 302011"/>
              <a:gd name="connsiteX1" fmla="*/ 590309 w 1551008"/>
              <a:gd name="connsiteY1" fmla="*/ 1069 h 302011"/>
              <a:gd name="connsiteX2" fmla="*/ 1551008 w 1551008"/>
              <a:gd name="connsiteY2" fmla="*/ 302011 h 3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1008" h="302011">
                <a:moveTo>
                  <a:pt x="0" y="220988"/>
                </a:moveTo>
                <a:cubicBezTo>
                  <a:pt x="165904" y="104276"/>
                  <a:pt x="331808" y="-12435"/>
                  <a:pt x="590309" y="1069"/>
                </a:cubicBezTo>
                <a:cubicBezTo>
                  <a:pt x="848810" y="14573"/>
                  <a:pt x="1199909" y="158292"/>
                  <a:pt x="1551008" y="302011"/>
                </a:cubicBezTo>
              </a:path>
            </a:pathLst>
          </a:custGeom>
          <a:noFill/>
          <a:ln w="3810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62D4A49-4145-C44A-8BF8-E4D54D817E44}"/>
              </a:ext>
            </a:extLst>
          </p:cNvPr>
          <p:cNvSpPr txBox="1"/>
          <p:nvPr/>
        </p:nvSpPr>
        <p:spPr>
          <a:xfrm>
            <a:off x="9422947" y="1407857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glued or weld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AC67E70-7221-2D4C-AC5D-9817430999A7}"/>
              </a:ext>
            </a:extLst>
          </p:cNvPr>
          <p:cNvSpPr txBox="1"/>
          <p:nvPr/>
        </p:nvSpPr>
        <p:spPr>
          <a:xfrm>
            <a:off x="524953" y="306729"/>
            <a:ext cx="3690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Main pendulum unit</a:t>
            </a:r>
            <a:endParaRPr kumimoji="1" lang="ja-JP" altLang="en-US" sz="2800" b="1" u="sng"/>
          </a:p>
        </p:txBody>
      </p:sp>
    </p:spTree>
    <p:extLst>
      <p:ext uri="{BB962C8B-B14F-4D97-AF65-F5344CB8AC3E}">
        <p14:creationId xmlns:p14="http://schemas.microsoft.com/office/powerpoint/2010/main" val="989142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2334CAC-3BF7-0547-8C41-C636D75BD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227" y="0"/>
            <a:ext cx="4306773" cy="685800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8C43EE7-D94E-C24D-8968-EA0A1C8D3F1F}"/>
              </a:ext>
            </a:extLst>
          </p:cNvPr>
          <p:cNvSpPr txBox="1"/>
          <p:nvPr/>
        </p:nvSpPr>
        <p:spPr>
          <a:xfrm>
            <a:off x="72986" y="1271723"/>
            <a:ext cx="68069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All shafts should be prepared separately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I used 1.6mm stainless wire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Lengths are 2.1 and 1.5mm (top to down)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All holes are just guides for drilling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00B0F0"/>
                </a:solidFill>
              </a:rPr>
              <a:t>tight holes</a:t>
            </a:r>
            <a:r>
              <a:rPr lang="en-US" altLang="ja-JP" sz="2400" dirty="0"/>
              <a:t>, use a bit thinner drill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I used 1.5mm drill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Shafts are hammered 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For </a:t>
            </a:r>
            <a:r>
              <a:rPr kumimoji="1" lang="en-US" altLang="ja-JP" sz="2400" dirty="0">
                <a:solidFill>
                  <a:srgbClr val="FF0000"/>
                </a:solidFill>
              </a:rPr>
              <a:t>loose holes</a:t>
            </a:r>
            <a:r>
              <a:rPr kumimoji="1" lang="en-US" altLang="ja-JP" sz="2400" dirty="0"/>
              <a:t>, I used 2mm drill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Make sure it rotates smoothly</a:t>
            </a:r>
            <a:endParaRPr kumimoji="1" lang="en-US" altLang="ja-JP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kumimoji="1" lang="ja-JP" altLang="en-US" sz="2400"/>
          </a:p>
        </p:txBody>
      </p:sp>
      <p:sp>
        <p:nvSpPr>
          <p:cNvPr id="11" name="左矢印 10">
            <a:extLst>
              <a:ext uri="{FF2B5EF4-FFF2-40B4-BE49-F238E27FC236}">
                <a16:creationId xmlns:a16="http://schemas.microsoft.com/office/drawing/2014/main" id="{EE4EADCA-C907-1D4B-9D2C-03572BC63682}"/>
              </a:ext>
            </a:extLst>
          </p:cNvPr>
          <p:cNvSpPr/>
          <p:nvPr/>
        </p:nvSpPr>
        <p:spPr>
          <a:xfrm rot="1800000">
            <a:off x="9964185" y="2886264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14" name="右矢印 13">
            <a:extLst>
              <a:ext uri="{FF2B5EF4-FFF2-40B4-BE49-F238E27FC236}">
                <a16:creationId xmlns:a16="http://schemas.microsoft.com/office/drawing/2014/main" id="{6D079470-74F8-B347-8FC7-4220FEA2B17E}"/>
              </a:ext>
            </a:extLst>
          </p:cNvPr>
          <p:cNvSpPr/>
          <p:nvPr/>
        </p:nvSpPr>
        <p:spPr>
          <a:xfrm rot="2700000">
            <a:off x="8695586" y="2858241"/>
            <a:ext cx="532435" cy="571019"/>
          </a:xfrm>
          <a:prstGeom prst="rightArrow">
            <a:avLst>
              <a:gd name="adj1" fmla="val 62162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16" name="左矢印 15">
            <a:extLst>
              <a:ext uri="{FF2B5EF4-FFF2-40B4-BE49-F238E27FC236}">
                <a16:creationId xmlns:a16="http://schemas.microsoft.com/office/drawing/2014/main" id="{1B978401-76B3-134E-8D75-31C5A9DE6D85}"/>
              </a:ext>
            </a:extLst>
          </p:cNvPr>
          <p:cNvSpPr/>
          <p:nvPr/>
        </p:nvSpPr>
        <p:spPr>
          <a:xfrm rot="18900000">
            <a:off x="9632244" y="1985613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20" name="左矢印 19">
            <a:extLst>
              <a:ext uri="{FF2B5EF4-FFF2-40B4-BE49-F238E27FC236}">
                <a16:creationId xmlns:a16="http://schemas.microsoft.com/office/drawing/2014/main" id="{850E0F6E-60E2-7E46-B5FA-EEC7902AB491}"/>
              </a:ext>
            </a:extLst>
          </p:cNvPr>
          <p:cNvSpPr/>
          <p:nvPr/>
        </p:nvSpPr>
        <p:spPr>
          <a:xfrm>
            <a:off x="6139711" y="4491379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21" name="左矢印 20">
            <a:extLst>
              <a:ext uri="{FF2B5EF4-FFF2-40B4-BE49-F238E27FC236}">
                <a16:creationId xmlns:a16="http://schemas.microsoft.com/office/drawing/2014/main" id="{2A160704-96A0-684F-A4F5-2E432F77A732}"/>
              </a:ext>
            </a:extLst>
          </p:cNvPr>
          <p:cNvSpPr/>
          <p:nvPr/>
        </p:nvSpPr>
        <p:spPr>
          <a:xfrm>
            <a:off x="6139711" y="3399188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24" name="フリーフォーム 23">
            <a:extLst>
              <a:ext uri="{FF2B5EF4-FFF2-40B4-BE49-F238E27FC236}">
                <a16:creationId xmlns:a16="http://schemas.microsoft.com/office/drawing/2014/main" id="{2838B303-D019-BB46-BD29-3A9B096CEC27}"/>
              </a:ext>
            </a:extLst>
          </p:cNvPr>
          <p:cNvSpPr/>
          <p:nvPr/>
        </p:nvSpPr>
        <p:spPr>
          <a:xfrm rot="5077321">
            <a:off x="10003650" y="4984445"/>
            <a:ext cx="356675" cy="332277"/>
          </a:xfrm>
          <a:custGeom>
            <a:avLst/>
            <a:gdLst>
              <a:gd name="connsiteX0" fmla="*/ 0 w 1551008"/>
              <a:gd name="connsiteY0" fmla="*/ 220988 h 302011"/>
              <a:gd name="connsiteX1" fmla="*/ 590309 w 1551008"/>
              <a:gd name="connsiteY1" fmla="*/ 1069 h 302011"/>
              <a:gd name="connsiteX2" fmla="*/ 1551008 w 1551008"/>
              <a:gd name="connsiteY2" fmla="*/ 302011 h 3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1008" h="302011">
                <a:moveTo>
                  <a:pt x="0" y="220988"/>
                </a:moveTo>
                <a:cubicBezTo>
                  <a:pt x="165904" y="104276"/>
                  <a:pt x="331808" y="-12435"/>
                  <a:pt x="590309" y="1069"/>
                </a:cubicBezTo>
                <a:cubicBezTo>
                  <a:pt x="848810" y="14573"/>
                  <a:pt x="1199909" y="158292"/>
                  <a:pt x="1551008" y="302011"/>
                </a:cubicBezTo>
              </a:path>
            </a:pathLst>
          </a:custGeom>
          <a:noFill/>
          <a:ln w="3810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62D4A49-4145-C44A-8BF8-E4D54D817E44}"/>
              </a:ext>
            </a:extLst>
          </p:cNvPr>
          <p:cNvSpPr txBox="1"/>
          <p:nvPr/>
        </p:nvSpPr>
        <p:spPr>
          <a:xfrm>
            <a:off x="10338802" y="4924413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glued or weld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AC67E70-7221-2D4C-AC5D-9817430999A7}"/>
              </a:ext>
            </a:extLst>
          </p:cNvPr>
          <p:cNvSpPr txBox="1"/>
          <p:nvPr/>
        </p:nvSpPr>
        <p:spPr>
          <a:xfrm>
            <a:off x="524953" y="306729"/>
            <a:ext cx="3094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Feed / eject unit</a:t>
            </a:r>
            <a:endParaRPr kumimoji="1" lang="ja-JP" altLang="en-US" sz="2800" b="1" u="sng"/>
          </a:p>
        </p:txBody>
      </p:sp>
      <p:sp>
        <p:nvSpPr>
          <p:cNvPr id="27" name="左矢印 26">
            <a:extLst>
              <a:ext uri="{FF2B5EF4-FFF2-40B4-BE49-F238E27FC236}">
                <a16:creationId xmlns:a16="http://schemas.microsoft.com/office/drawing/2014/main" id="{E739427E-7382-BF4D-BEC8-FC8D487CFB63}"/>
              </a:ext>
            </a:extLst>
          </p:cNvPr>
          <p:cNvSpPr/>
          <p:nvPr/>
        </p:nvSpPr>
        <p:spPr>
          <a:xfrm rot="18900000">
            <a:off x="9153320" y="1985612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28" name="左矢印 27">
            <a:extLst>
              <a:ext uri="{FF2B5EF4-FFF2-40B4-BE49-F238E27FC236}">
                <a16:creationId xmlns:a16="http://schemas.microsoft.com/office/drawing/2014/main" id="{F7F288B6-3279-894E-A554-CDD6FBDFD870}"/>
              </a:ext>
            </a:extLst>
          </p:cNvPr>
          <p:cNvSpPr/>
          <p:nvPr/>
        </p:nvSpPr>
        <p:spPr>
          <a:xfrm rot="2700000">
            <a:off x="9774043" y="4079507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L</a:t>
            </a:r>
            <a:endParaRPr kumimoji="1" lang="ja-JP" altLang="en-US" b="1"/>
          </a:p>
        </p:txBody>
      </p:sp>
      <p:sp>
        <p:nvSpPr>
          <p:cNvPr id="29" name="右矢印 28">
            <a:extLst>
              <a:ext uri="{FF2B5EF4-FFF2-40B4-BE49-F238E27FC236}">
                <a16:creationId xmlns:a16="http://schemas.microsoft.com/office/drawing/2014/main" id="{A1226656-8A7D-EC42-A7F5-8C8ED8CD1CDA}"/>
              </a:ext>
            </a:extLst>
          </p:cNvPr>
          <p:cNvSpPr/>
          <p:nvPr/>
        </p:nvSpPr>
        <p:spPr>
          <a:xfrm rot="2700000">
            <a:off x="9132060" y="2756254"/>
            <a:ext cx="532435" cy="571019"/>
          </a:xfrm>
          <a:prstGeom prst="rightArrow">
            <a:avLst>
              <a:gd name="adj1" fmla="val 62162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30" name="左矢印 29">
            <a:extLst>
              <a:ext uri="{FF2B5EF4-FFF2-40B4-BE49-F238E27FC236}">
                <a16:creationId xmlns:a16="http://schemas.microsoft.com/office/drawing/2014/main" id="{ECF1731D-0AAA-934C-B46A-D7404291BF41}"/>
              </a:ext>
            </a:extLst>
          </p:cNvPr>
          <p:cNvSpPr/>
          <p:nvPr/>
        </p:nvSpPr>
        <p:spPr>
          <a:xfrm rot="1800000">
            <a:off x="11340668" y="2602130"/>
            <a:ext cx="613458" cy="544010"/>
          </a:xfrm>
          <a:prstGeom prst="leftArrow">
            <a:avLst>
              <a:gd name="adj1" fmla="val 45744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/>
              <a:t>T</a:t>
            </a:r>
            <a:endParaRPr kumimoji="1" lang="ja-JP" altLang="en-US" b="1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838EA27-40EA-E542-8B86-056FFE9C5F1B}"/>
              </a:ext>
            </a:extLst>
          </p:cNvPr>
          <p:cNvSpPr txBox="1"/>
          <p:nvPr/>
        </p:nvSpPr>
        <p:spPr>
          <a:xfrm>
            <a:off x="1425200" y="6181939"/>
            <a:ext cx="4387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two units can be assembled separately.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8461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761A1D3-D66B-A64A-BAFE-5D6608ADAA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830" y="1186862"/>
            <a:ext cx="4962122" cy="431815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2CE2021-08A8-964A-BF99-B87058C82039}"/>
              </a:ext>
            </a:extLst>
          </p:cNvPr>
          <p:cNvSpPr txBox="1"/>
          <p:nvPr/>
        </p:nvSpPr>
        <p:spPr>
          <a:xfrm>
            <a:off x="454830" y="5608392"/>
            <a:ext cx="5206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Drill all holes for shafts.</a:t>
            </a:r>
          </a:p>
          <a:p>
            <a:r>
              <a:rPr lang="en-US" altLang="ja-JP" dirty="0"/>
              <a:t>Not to be oblique, or parts interfere each other.</a:t>
            </a:r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09F5848-5291-AD45-9D90-A787C0A3F6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7288" y="312515"/>
            <a:ext cx="4685673" cy="192139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94989FE-1D6A-9A41-921D-68EB58CF37D5}"/>
              </a:ext>
            </a:extLst>
          </p:cNvPr>
          <p:cNvSpPr txBox="1"/>
          <p:nvPr/>
        </p:nvSpPr>
        <p:spPr>
          <a:xfrm>
            <a:off x="5847288" y="2233913"/>
            <a:ext cx="4180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Make sure that all shafts are straight.</a:t>
            </a:r>
            <a:endParaRPr kumimoji="1"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1E2AAB1-D6D7-5D45-AC6B-B18626FDE0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3062" y="2603245"/>
            <a:ext cx="2963508" cy="290176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973AB38-A970-D349-B49A-182178C19B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6570" y="2606668"/>
            <a:ext cx="3250798" cy="4254754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0E966C8-F654-4F45-AC81-7E5AA2127516}"/>
              </a:ext>
            </a:extLst>
          </p:cNvPr>
          <p:cNvSpPr txBox="1"/>
          <p:nvPr/>
        </p:nvSpPr>
        <p:spPr>
          <a:xfrm>
            <a:off x="5515771" y="5551179"/>
            <a:ext cx="3250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kumimoji="1" lang="en-US" altLang="ja-JP" dirty="0"/>
              <a:t>Shafts should be hammered in at tight fit.</a:t>
            </a:r>
          </a:p>
          <a:p>
            <a:pPr lvl="1" algn="r"/>
            <a:r>
              <a:rPr kumimoji="1" lang="en-US" altLang="ja-JP" dirty="0"/>
              <a:t>Especially, feed axis should be tight.</a:t>
            </a:r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E1CD095-0D24-554F-A332-BCA76935D24D}"/>
              </a:ext>
            </a:extLst>
          </p:cNvPr>
          <p:cNvSpPr txBox="1"/>
          <p:nvPr/>
        </p:nvSpPr>
        <p:spPr>
          <a:xfrm>
            <a:off x="524953" y="306729"/>
            <a:ext cx="24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Assembly (1)</a:t>
            </a:r>
            <a:endParaRPr kumimoji="1" lang="ja-JP" altLang="en-US" sz="2800" b="1" u="sng"/>
          </a:p>
        </p:txBody>
      </p:sp>
    </p:spTree>
    <p:extLst>
      <p:ext uri="{BB962C8B-B14F-4D97-AF65-F5344CB8AC3E}">
        <p14:creationId xmlns:p14="http://schemas.microsoft.com/office/powerpoint/2010/main" val="2041364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912618B-B20C-7F47-88EF-393842A89615}"/>
              </a:ext>
            </a:extLst>
          </p:cNvPr>
          <p:cNvSpPr txBox="1"/>
          <p:nvPr/>
        </p:nvSpPr>
        <p:spPr>
          <a:xfrm>
            <a:off x="72986" y="1271723"/>
            <a:ext cx="57286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Make sure that all parts keep adequate gaps each other. In case of </a:t>
            </a:r>
            <a:r>
              <a:rPr lang="en-US" altLang="ja-JP" sz="2400" dirty="0">
                <a:solidFill>
                  <a:srgbClr val="FF0000"/>
                </a:solidFill>
              </a:rPr>
              <a:t>oblique drilling</a:t>
            </a:r>
            <a:r>
              <a:rPr lang="en-US" altLang="ja-JP" sz="2400" dirty="0"/>
              <a:t>, rotating part touches the other easily.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>
                <a:solidFill>
                  <a:srgbClr val="FF0000"/>
                </a:solidFill>
              </a:rPr>
              <a:t>Use washers </a:t>
            </a:r>
            <a:r>
              <a:rPr lang="en-US" altLang="ja-JP" sz="2400" dirty="0"/>
              <a:t>to adjust the gaps. Numbers and positions of washers are not limited to the left figure.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If parts interfere each other, use more washers. </a:t>
            </a:r>
            <a:r>
              <a:rPr lang="en-US" altLang="ja-JP" sz="2400" dirty="0">
                <a:solidFill>
                  <a:srgbClr val="FF0000"/>
                </a:solidFill>
              </a:rPr>
              <a:t>Expand the base plate to the depth direction</a:t>
            </a:r>
            <a:r>
              <a:rPr lang="en-US" altLang="ja-JP" sz="2400" dirty="0"/>
              <a:t>. Axis of escapement wheel is already a bit longer.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A9A38D0-803F-8A49-86E7-0A3D05011BCF}"/>
              </a:ext>
            </a:extLst>
          </p:cNvPr>
          <p:cNvSpPr txBox="1"/>
          <p:nvPr/>
        </p:nvSpPr>
        <p:spPr>
          <a:xfrm>
            <a:off x="524953" y="306729"/>
            <a:ext cx="24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Assembly (2)</a:t>
            </a:r>
            <a:endParaRPr kumimoji="1" lang="ja-JP" altLang="en-US" sz="2800" b="1" u="sng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D15CCD57-70DC-B746-B0A9-756694EAB5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0911" y="1303176"/>
            <a:ext cx="2879765" cy="5483572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5E7A132-3ADD-4644-B5B8-C0AF22CFE5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4109" y="35628"/>
            <a:ext cx="2838201" cy="6256413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20A3B7F7-D0DD-5F4D-82E8-118C06EAF2B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8210" y="71253"/>
            <a:ext cx="895303" cy="1751610"/>
          </a:xfrm>
          <a:prstGeom prst="rect">
            <a:avLst/>
          </a:prstGeom>
          <a:ln w="19050">
            <a:noFill/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12D96E3-D3ED-A446-8D34-0612692351A9}"/>
              </a:ext>
            </a:extLst>
          </p:cNvPr>
          <p:cNvSpPr/>
          <p:nvPr/>
        </p:nvSpPr>
        <p:spPr>
          <a:xfrm>
            <a:off x="6096000" y="71253"/>
            <a:ext cx="484911" cy="1039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5B32C08-4365-3746-9C8E-9836EF150946}"/>
              </a:ext>
            </a:extLst>
          </p:cNvPr>
          <p:cNvSpPr/>
          <p:nvPr/>
        </p:nvSpPr>
        <p:spPr>
          <a:xfrm>
            <a:off x="6132511" y="694216"/>
            <a:ext cx="484911" cy="1039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D710E78F-9127-404A-9870-E875F2E991FA}"/>
              </a:ext>
            </a:extLst>
          </p:cNvPr>
          <p:cNvCxnSpPr>
            <a:stCxn id="4" idx="3"/>
          </p:cNvCxnSpPr>
          <p:nvPr/>
        </p:nvCxnSpPr>
        <p:spPr>
          <a:xfrm>
            <a:off x="6580911" y="590798"/>
            <a:ext cx="2743198" cy="1870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D3BD283F-03C9-2E4A-88BB-40BDC389B70C}"/>
              </a:ext>
            </a:extLst>
          </p:cNvPr>
          <p:cNvCxnSpPr>
            <a:cxnSpLocks/>
          </p:cNvCxnSpPr>
          <p:nvPr/>
        </p:nvCxnSpPr>
        <p:spPr>
          <a:xfrm>
            <a:off x="6374966" y="1733306"/>
            <a:ext cx="205197" cy="9920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右矢印 16">
            <a:extLst>
              <a:ext uri="{FF2B5EF4-FFF2-40B4-BE49-F238E27FC236}">
                <a16:creationId xmlns:a16="http://schemas.microsoft.com/office/drawing/2014/main" id="{178A5543-FE53-0243-9802-90858ADF8C2A}"/>
              </a:ext>
            </a:extLst>
          </p:cNvPr>
          <p:cNvSpPr/>
          <p:nvPr/>
        </p:nvSpPr>
        <p:spPr>
          <a:xfrm rot="19800000">
            <a:off x="6627777" y="2938456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右矢印 22">
            <a:extLst>
              <a:ext uri="{FF2B5EF4-FFF2-40B4-BE49-F238E27FC236}">
                <a16:creationId xmlns:a16="http://schemas.microsoft.com/office/drawing/2014/main" id="{5C711CEE-1445-7544-B900-3CA571598426}"/>
              </a:ext>
            </a:extLst>
          </p:cNvPr>
          <p:cNvSpPr/>
          <p:nvPr/>
        </p:nvSpPr>
        <p:spPr>
          <a:xfrm rot="19800000">
            <a:off x="6934803" y="2353463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id="{D4EC0EE6-CDFA-E548-81A1-3FC6996AEA46}"/>
              </a:ext>
            </a:extLst>
          </p:cNvPr>
          <p:cNvSpPr/>
          <p:nvPr/>
        </p:nvSpPr>
        <p:spPr>
          <a:xfrm rot="1800000">
            <a:off x="7190159" y="2028610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id="{CBD33ED2-7151-A94D-996A-4CD7220EC4D4}"/>
              </a:ext>
            </a:extLst>
          </p:cNvPr>
          <p:cNvSpPr/>
          <p:nvPr/>
        </p:nvSpPr>
        <p:spPr>
          <a:xfrm rot="1800000">
            <a:off x="7190157" y="5839176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id="{B57D5CE5-062E-C74B-B927-5756C5392D67}"/>
              </a:ext>
            </a:extLst>
          </p:cNvPr>
          <p:cNvSpPr/>
          <p:nvPr/>
        </p:nvSpPr>
        <p:spPr>
          <a:xfrm rot="1800000">
            <a:off x="8275766" y="5790261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右矢印 26">
            <a:extLst>
              <a:ext uri="{FF2B5EF4-FFF2-40B4-BE49-F238E27FC236}">
                <a16:creationId xmlns:a16="http://schemas.microsoft.com/office/drawing/2014/main" id="{9C1DDA71-1040-244A-9855-0AD86AF4F22D}"/>
              </a:ext>
            </a:extLst>
          </p:cNvPr>
          <p:cNvSpPr/>
          <p:nvPr/>
        </p:nvSpPr>
        <p:spPr>
          <a:xfrm rot="19800000">
            <a:off x="9587919" y="1518368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右矢印 27">
            <a:extLst>
              <a:ext uri="{FF2B5EF4-FFF2-40B4-BE49-F238E27FC236}">
                <a16:creationId xmlns:a16="http://schemas.microsoft.com/office/drawing/2014/main" id="{9997B063-329B-6C40-9B3F-90BB5969090C}"/>
              </a:ext>
            </a:extLst>
          </p:cNvPr>
          <p:cNvSpPr/>
          <p:nvPr/>
        </p:nvSpPr>
        <p:spPr>
          <a:xfrm rot="1800000">
            <a:off x="9271325" y="215949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右矢印 28">
            <a:extLst>
              <a:ext uri="{FF2B5EF4-FFF2-40B4-BE49-F238E27FC236}">
                <a16:creationId xmlns:a16="http://schemas.microsoft.com/office/drawing/2014/main" id="{74873B81-0AE3-554A-8B10-B9D147299D79}"/>
              </a:ext>
            </a:extLst>
          </p:cNvPr>
          <p:cNvSpPr/>
          <p:nvPr/>
        </p:nvSpPr>
        <p:spPr>
          <a:xfrm rot="1800000">
            <a:off x="9864099" y="187233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右矢印 29">
            <a:extLst>
              <a:ext uri="{FF2B5EF4-FFF2-40B4-BE49-F238E27FC236}">
                <a16:creationId xmlns:a16="http://schemas.microsoft.com/office/drawing/2014/main" id="{A5693828-B6F1-B649-91A0-020B9A732873}"/>
              </a:ext>
            </a:extLst>
          </p:cNvPr>
          <p:cNvSpPr/>
          <p:nvPr/>
        </p:nvSpPr>
        <p:spPr>
          <a:xfrm rot="1800000">
            <a:off x="9852150" y="3751258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右矢印 30">
            <a:extLst>
              <a:ext uri="{FF2B5EF4-FFF2-40B4-BE49-F238E27FC236}">
                <a16:creationId xmlns:a16="http://schemas.microsoft.com/office/drawing/2014/main" id="{2C877053-4B42-7246-965B-ECAFE533E324}"/>
              </a:ext>
            </a:extLst>
          </p:cNvPr>
          <p:cNvSpPr/>
          <p:nvPr/>
        </p:nvSpPr>
        <p:spPr>
          <a:xfrm rot="1800000">
            <a:off x="11057420" y="2820474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右矢印 31">
            <a:extLst>
              <a:ext uri="{FF2B5EF4-FFF2-40B4-BE49-F238E27FC236}">
                <a16:creationId xmlns:a16="http://schemas.microsoft.com/office/drawing/2014/main" id="{DDE31F50-5E4F-2744-88D5-D7FD38575AEB}"/>
              </a:ext>
            </a:extLst>
          </p:cNvPr>
          <p:cNvSpPr/>
          <p:nvPr/>
        </p:nvSpPr>
        <p:spPr>
          <a:xfrm rot="1800000">
            <a:off x="9616074" y="2849504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右矢印 32">
            <a:extLst>
              <a:ext uri="{FF2B5EF4-FFF2-40B4-BE49-F238E27FC236}">
                <a16:creationId xmlns:a16="http://schemas.microsoft.com/office/drawing/2014/main" id="{980478C5-FAD7-D840-8F6F-65B1212F6CD8}"/>
              </a:ext>
            </a:extLst>
          </p:cNvPr>
          <p:cNvSpPr/>
          <p:nvPr/>
        </p:nvSpPr>
        <p:spPr>
          <a:xfrm rot="1800000">
            <a:off x="11025863" y="3893008"/>
            <a:ext cx="577900" cy="3039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右矢印 33">
            <a:extLst>
              <a:ext uri="{FF2B5EF4-FFF2-40B4-BE49-F238E27FC236}">
                <a16:creationId xmlns:a16="http://schemas.microsoft.com/office/drawing/2014/main" id="{D1AF1C14-27EB-A642-B511-05589734A259}"/>
              </a:ext>
            </a:extLst>
          </p:cNvPr>
          <p:cNvSpPr/>
          <p:nvPr/>
        </p:nvSpPr>
        <p:spPr>
          <a:xfrm rot="19800000">
            <a:off x="6919655" y="3637366"/>
            <a:ext cx="848242" cy="34045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washer</a:t>
            </a:r>
            <a:endParaRPr kumimoji="1" lang="ja-JP" altLang="en-US" sz="1200"/>
          </a:p>
        </p:txBody>
      </p:sp>
      <p:sp>
        <p:nvSpPr>
          <p:cNvPr id="35" name="右矢印 34">
            <a:extLst>
              <a:ext uri="{FF2B5EF4-FFF2-40B4-BE49-F238E27FC236}">
                <a16:creationId xmlns:a16="http://schemas.microsoft.com/office/drawing/2014/main" id="{C85F1A98-031F-5A48-8075-CCE8E22F55FE}"/>
              </a:ext>
            </a:extLst>
          </p:cNvPr>
          <p:cNvSpPr/>
          <p:nvPr/>
        </p:nvSpPr>
        <p:spPr>
          <a:xfrm rot="19800000">
            <a:off x="8012918" y="3637366"/>
            <a:ext cx="848242" cy="34045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washer</a:t>
            </a:r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481176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7298B4E9-E19E-3A42-A172-9EFD937C84C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00624"/>
            <a:ext cx="6312061" cy="473404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8E9940-72DD-8F49-8333-B5365694D3CB}"/>
              </a:ext>
            </a:extLst>
          </p:cNvPr>
          <p:cNvSpPr txBox="1"/>
          <p:nvPr/>
        </p:nvSpPr>
        <p:spPr>
          <a:xfrm>
            <a:off x="1" y="5934670"/>
            <a:ext cx="6312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Weight should be inserted </a:t>
            </a:r>
            <a:r>
              <a:rPr lang="en-US" altLang="ja-JP" dirty="0"/>
              <a:t>to</a:t>
            </a:r>
            <a:r>
              <a:rPr kumimoji="1" lang="en-US" altLang="ja-JP" dirty="0"/>
              <a:t> the </a:t>
            </a:r>
            <a:r>
              <a:rPr kumimoji="1" lang="en-US" altLang="ja-JP" dirty="0" err="1"/>
              <a:t>weight.stl</a:t>
            </a:r>
            <a:r>
              <a:rPr kumimoji="1" lang="en-US" altLang="ja-JP" dirty="0"/>
              <a:t> object. You can al</a:t>
            </a:r>
            <a:r>
              <a:rPr lang="en-US" altLang="ja-JP" dirty="0"/>
              <a:t>so use the steel ball for this machine as weight.</a:t>
            </a:r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DFD826D5-5280-AF4E-B956-9A3BAFBBD2E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3949" y="1200624"/>
            <a:ext cx="6312061" cy="473404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09B337-FFBF-6249-9E62-227C9D160CFE}"/>
              </a:ext>
            </a:extLst>
          </p:cNvPr>
          <p:cNvSpPr txBox="1"/>
          <p:nvPr/>
        </p:nvSpPr>
        <p:spPr>
          <a:xfrm>
            <a:off x="6447100" y="5934670"/>
            <a:ext cx="5744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In case of jamming at eject step, </a:t>
            </a:r>
            <a:r>
              <a:rPr lang="en-US" altLang="ja-JP" dirty="0"/>
              <a:t>bend the tongue of eject rail upward slightly. Use hair drier to soften the the material. Be careful not to overheating. </a:t>
            </a:r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62FE0019-78B4-5144-BBC3-1745A90B6247}"/>
              </a:ext>
            </a:extLst>
          </p:cNvPr>
          <p:cNvCxnSpPr/>
          <p:nvPr/>
        </p:nvCxnSpPr>
        <p:spPr>
          <a:xfrm>
            <a:off x="8394726" y="3695932"/>
            <a:ext cx="3233194" cy="64818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A26EC88-B530-6C49-A67D-19671B942507}"/>
              </a:ext>
            </a:extLst>
          </p:cNvPr>
          <p:cNvSpPr txBox="1"/>
          <p:nvPr/>
        </p:nvSpPr>
        <p:spPr>
          <a:xfrm>
            <a:off x="524953" y="306729"/>
            <a:ext cx="24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u="sng" dirty="0"/>
              <a:t>Assembly (3)</a:t>
            </a:r>
            <a:endParaRPr kumimoji="1" lang="ja-JP" altLang="en-US" sz="2800" b="1" u="sng"/>
          </a:p>
        </p:txBody>
      </p:sp>
    </p:spTree>
    <p:extLst>
      <p:ext uri="{BB962C8B-B14F-4D97-AF65-F5344CB8AC3E}">
        <p14:creationId xmlns:p14="http://schemas.microsoft.com/office/powerpoint/2010/main" val="4214690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612</Words>
  <Application>Microsoft Macintosh PowerPoint</Application>
  <PresentationFormat>ワイド画面</PresentationFormat>
  <Paragraphs>95</Paragraphs>
  <Slides>10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4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family 日浦</dc:creator>
  <cp:lastModifiedBy>family 日浦</cp:lastModifiedBy>
  <cp:revision>20</cp:revision>
  <cp:lastPrinted>2020-11-22T15:19:47Z</cp:lastPrinted>
  <dcterms:created xsi:type="dcterms:W3CDTF">2020-11-22T15:18:12Z</dcterms:created>
  <dcterms:modified xsi:type="dcterms:W3CDTF">2020-11-23T01:12:16Z</dcterms:modified>
</cp:coreProperties>
</file>